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4" r:id="rId5"/>
    <p:sldId id="277" r:id="rId6"/>
    <p:sldId id="278" r:id="rId7"/>
    <p:sldId id="283" r:id="rId8"/>
    <p:sldId id="279" r:id="rId9"/>
    <p:sldId id="280" r:id="rId10"/>
    <p:sldId id="281" r:id="rId11"/>
    <p:sldId id="263" r:id="rId12"/>
    <p:sldId id="272" r:id="rId13"/>
    <p:sldId id="258" r:id="rId14"/>
    <p:sldId id="273" r:id="rId15"/>
    <p:sldId id="274" r:id="rId16"/>
    <p:sldId id="275" r:id="rId17"/>
    <p:sldId id="276" r:id="rId18"/>
    <p:sldId id="260" r:id="rId19"/>
    <p:sldId id="261" r:id="rId20"/>
    <p:sldId id="262" r:id="rId21"/>
    <p:sldId id="265" r:id="rId22"/>
    <p:sldId id="267" r:id="rId23"/>
    <p:sldId id="266" r:id="rId24"/>
    <p:sldId id="268" r:id="rId25"/>
    <p:sldId id="269" r:id="rId26"/>
    <p:sldId id="270"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271" r:id="rId4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7" autoAdjust="0"/>
    <p:restoredTop sz="94660"/>
  </p:normalViewPr>
  <p:slideViewPr>
    <p:cSldViewPr snapToGrid="0">
      <p:cViewPr varScale="1">
        <p:scale>
          <a:sx n="64" d="100"/>
          <a:sy n="64" d="100"/>
        </p:scale>
        <p:origin x="84" y="534"/>
      </p:cViewPr>
      <p:guideLst/>
    </p:cSldViewPr>
  </p:slideViewPr>
  <p:notesTextViewPr>
    <p:cViewPr>
      <p:scale>
        <a:sx n="1" d="1"/>
        <a:sy n="1" d="1"/>
      </p:scale>
      <p:origin x="0" y="0"/>
    </p:cViewPr>
  </p:notesTextViewPr>
  <p:sorterViewPr>
    <p:cViewPr>
      <p:scale>
        <a:sx n="100" d="100"/>
        <a:sy n="100" d="100"/>
      </p:scale>
      <p:origin x="0" y="-718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diagrams/_rels/data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9162D8-5DF4-4A6A-8196-FF0A6AAE6F92}" type="doc">
      <dgm:prSet loTypeId="urn:microsoft.com/office/officeart/2018/5/layout/IconLeafLabelList" loCatId="icon" qsTypeId="urn:microsoft.com/office/officeart/2005/8/quickstyle/simple1" qsCatId="simple" csTypeId="urn:microsoft.com/office/officeart/2018/5/colors/Iconchunking_neutralicon_colorful2" csCatId="colorful" phldr="1"/>
      <dgm:spPr/>
      <dgm:t>
        <a:bodyPr/>
        <a:lstStyle/>
        <a:p>
          <a:endParaRPr lang="en-US"/>
        </a:p>
      </dgm:t>
    </dgm:pt>
    <dgm:pt modelId="{E4FAF6F8-E416-4FCA-936D-F00C48C55E52}">
      <dgm:prSet/>
      <dgm:spPr/>
      <dgm:t>
        <a:bodyPr/>
        <a:lstStyle/>
        <a:p>
          <a:pPr>
            <a:defRPr cap="all"/>
          </a:pPr>
          <a:r>
            <a:rPr lang="es-CO" dirty="0"/>
            <a:t>Beneficencia – Hacer el bien</a:t>
          </a:r>
          <a:endParaRPr lang="en-US" dirty="0"/>
        </a:p>
      </dgm:t>
    </dgm:pt>
    <dgm:pt modelId="{3B770009-8709-4D62-A282-10540379747D}" type="parTrans" cxnId="{251D6388-3635-4FC5-9E27-63BA92AEA261}">
      <dgm:prSet/>
      <dgm:spPr/>
      <dgm:t>
        <a:bodyPr/>
        <a:lstStyle/>
        <a:p>
          <a:endParaRPr lang="en-US"/>
        </a:p>
      </dgm:t>
    </dgm:pt>
    <dgm:pt modelId="{E7B2A6CB-7DB0-473C-B42E-3157E5512914}" type="sibTrans" cxnId="{251D6388-3635-4FC5-9E27-63BA92AEA261}">
      <dgm:prSet/>
      <dgm:spPr/>
      <dgm:t>
        <a:bodyPr/>
        <a:lstStyle/>
        <a:p>
          <a:endParaRPr lang="en-US"/>
        </a:p>
      </dgm:t>
    </dgm:pt>
    <dgm:pt modelId="{C99F707B-D7B4-45EE-81A2-8204C0C45474}">
      <dgm:prSet/>
      <dgm:spPr/>
      <dgm:t>
        <a:bodyPr/>
        <a:lstStyle/>
        <a:p>
          <a:pPr>
            <a:defRPr cap="all"/>
          </a:pPr>
          <a:r>
            <a:rPr lang="es-CO"/>
            <a:t>No maleficencia – No dañar</a:t>
          </a:r>
          <a:endParaRPr lang="en-US"/>
        </a:p>
      </dgm:t>
    </dgm:pt>
    <dgm:pt modelId="{D264A20C-9023-433F-A6AC-EE7352655FAF}" type="parTrans" cxnId="{A4879518-F4B0-4974-84A4-F2C108E67BDC}">
      <dgm:prSet/>
      <dgm:spPr/>
      <dgm:t>
        <a:bodyPr/>
        <a:lstStyle/>
        <a:p>
          <a:endParaRPr lang="en-US"/>
        </a:p>
      </dgm:t>
    </dgm:pt>
    <dgm:pt modelId="{EDEAF2A0-A402-460C-A13B-049FD5C1BFC6}" type="sibTrans" cxnId="{A4879518-F4B0-4974-84A4-F2C108E67BDC}">
      <dgm:prSet/>
      <dgm:spPr/>
      <dgm:t>
        <a:bodyPr/>
        <a:lstStyle/>
        <a:p>
          <a:endParaRPr lang="en-US"/>
        </a:p>
      </dgm:t>
    </dgm:pt>
    <dgm:pt modelId="{346BD78F-2260-49DD-AF61-AF8F37C37BD5}">
      <dgm:prSet/>
      <dgm:spPr/>
      <dgm:t>
        <a:bodyPr/>
        <a:lstStyle/>
        <a:p>
          <a:pPr>
            <a:defRPr cap="all"/>
          </a:pPr>
          <a:r>
            <a:rPr lang="es-CO"/>
            <a:t>Autonomía – Consentimiento informado</a:t>
          </a:r>
          <a:endParaRPr lang="en-US"/>
        </a:p>
      </dgm:t>
    </dgm:pt>
    <dgm:pt modelId="{585F98CE-6210-419A-86CD-C1A8A857C7CB}" type="parTrans" cxnId="{10474766-475E-4758-AF5A-331953894566}">
      <dgm:prSet/>
      <dgm:spPr/>
      <dgm:t>
        <a:bodyPr/>
        <a:lstStyle/>
        <a:p>
          <a:endParaRPr lang="en-US"/>
        </a:p>
      </dgm:t>
    </dgm:pt>
    <dgm:pt modelId="{BF109101-4997-41BD-8A4C-3B1A18DB7A63}" type="sibTrans" cxnId="{10474766-475E-4758-AF5A-331953894566}">
      <dgm:prSet/>
      <dgm:spPr/>
      <dgm:t>
        <a:bodyPr/>
        <a:lstStyle/>
        <a:p>
          <a:endParaRPr lang="en-US"/>
        </a:p>
      </dgm:t>
    </dgm:pt>
    <dgm:pt modelId="{9C66CBAB-0FAC-4A43-9E2D-EDF5F508DEF5}">
      <dgm:prSet/>
      <dgm:spPr/>
      <dgm:t>
        <a:bodyPr/>
        <a:lstStyle/>
        <a:p>
          <a:pPr>
            <a:defRPr cap="all"/>
          </a:pPr>
          <a:r>
            <a:rPr lang="es-CO"/>
            <a:t>Justicia – No discriminar arbitraria. Actuar conforme a la ley</a:t>
          </a:r>
          <a:endParaRPr lang="en-US"/>
        </a:p>
      </dgm:t>
    </dgm:pt>
    <dgm:pt modelId="{135B1EB9-4C5A-43F7-8FF5-F8E44FBA7B4C}" type="parTrans" cxnId="{5415431E-9303-4FB7-B819-C60B8D805A7E}">
      <dgm:prSet/>
      <dgm:spPr/>
      <dgm:t>
        <a:bodyPr/>
        <a:lstStyle/>
        <a:p>
          <a:endParaRPr lang="en-US"/>
        </a:p>
      </dgm:t>
    </dgm:pt>
    <dgm:pt modelId="{33BA14AD-51DE-4FEC-A7F6-3F75D196B527}" type="sibTrans" cxnId="{5415431E-9303-4FB7-B819-C60B8D805A7E}">
      <dgm:prSet/>
      <dgm:spPr/>
      <dgm:t>
        <a:bodyPr/>
        <a:lstStyle/>
        <a:p>
          <a:endParaRPr lang="en-US"/>
        </a:p>
      </dgm:t>
    </dgm:pt>
    <dgm:pt modelId="{EDB28D54-BE50-483C-A9A1-1A5727D5562A}" type="pres">
      <dgm:prSet presAssocID="{819162D8-5DF4-4A6A-8196-FF0A6AAE6F92}" presName="root" presStyleCnt="0">
        <dgm:presLayoutVars>
          <dgm:dir/>
          <dgm:resizeHandles val="exact"/>
        </dgm:presLayoutVars>
      </dgm:prSet>
      <dgm:spPr/>
    </dgm:pt>
    <dgm:pt modelId="{278A03A5-3AD1-4D53-BA4E-05F10D7460FB}" type="pres">
      <dgm:prSet presAssocID="{E4FAF6F8-E416-4FCA-936D-F00C48C55E52}" presName="compNode" presStyleCnt="0"/>
      <dgm:spPr/>
    </dgm:pt>
    <dgm:pt modelId="{B5F7C155-4347-499A-910F-77203121742F}" type="pres">
      <dgm:prSet presAssocID="{E4FAF6F8-E416-4FCA-936D-F00C48C55E52}" presName="iconBgRect" presStyleLbl="bgShp" presStyleIdx="0" presStyleCnt="4"/>
      <dgm:spPr>
        <a:prstGeom prst="round2DiagRect">
          <a:avLst>
            <a:gd name="adj1" fmla="val 29727"/>
            <a:gd name="adj2" fmla="val 0"/>
          </a:avLst>
        </a:prstGeom>
      </dgm:spPr>
    </dgm:pt>
    <dgm:pt modelId="{CAE59234-AC0D-4F7E-B171-D5A1E8C54C5E}" type="pres">
      <dgm:prSet presAssocID="{E4FAF6F8-E416-4FCA-936D-F00C48C55E52}" presName="iconRect" presStyleLbl="node1" presStyleIdx="0" presStyleCnt="4"/>
      <dgm:spPr>
        <a:blipFill rotWithShape="1">
          <a:blip xmlns:r="http://schemas.openxmlformats.org/officeDocument/2006/relationships" r:embed="rId1"/>
          <a:srcRect/>
          <a:stretch>
            <a:fillRect l="-25000" r="-25000"/>
          </a:stretch>
        </a:blipFill>
        <a:ln>
          <a:noFill/>
        </a:ln>
      </dgm:spPr>
    </dgm:pt>
    <dgm:pt modelId="{EF67D2CC-0BF7-4FB9-8EA8-0677650D8A50}" type="pres">
      <dgm:prSet presAssocID="{E4FAF6F8-E416-4FCA-936D-F00C48C55E52}" presName="spaceRect" presStyleCnt="0"/>
      <dgm:spPr/>
    </dgm:pt>
    <dgm:pt modelId="{31026165-BDFA-44FA-8D2D-45AE816335AC}" type="pres">
      <dgm:prSet presAssocID="{E4FAF6F8-E416-4FCA-936D-F00C48C55E52}" presName="textRect" presStyleLbl="revTx" presStyleIdx="0" presStyleCnt="4">
        <dgm:presLayoutVars>
          <dgm:chMax val="1"/>
          <dgm:chPref val="1"/>
        </dgm:presLayoutVars>
      </dgm:prSet>
      <dgm:spPr/>
    </dgm:pt>
    <dgm:pt modelId="{79138B2C-B372-442D-BAD2-B01CD83E540C}" type="pres">
      <dgm:prSet presAssocID="{E7B2A6CB-7DB0-473C-B42E-3157E5512914}" presName="sibTrans" presStyleCnt="0"/>
      <dgm:spPr/>
    </dgm:pt>
    <dgm:pt modelId="{3ACB5DFE-7DD5-4580-9204-519999282F65}" type="pres">
      <dgm:prSet presAssocID="{C99F707B-D7B4-45EE-81A2-8204C0C45474}" presName="compNode" presStyleCnt="0"/>
      <dgm:spPr/>
    </dgm:pt>
    <dgm:pt modelId="{BFEDE3E0-9EFE-409A-A321-0F6F72C8A157}" type="pres">
      <dgm:prSet presAssocID="{C99F707B-D7B4-45EE-81A2-8204C0C45474}" presName="iconBgRect" presStyleLbl="bgShp" presStyleIdx="1" presStyleCnt="4"/>
      <dgm:spPr>
        <a:prstGeom prst="round2DiagRect">
          <a:avLst>
            <a:gd name="adj1" fmla="val 29727"/>
            <a:gd name="adj2" fmla="val 0"/>
          </a:avLst>
        </a:prstGeom>
      </dgm:spPr>
    </dgm:pt>
    <dgm:pt modelId="{80581232-E072-49FB-BAEE-8B8450262101}" type="pres">
      <dgm:prSet presAssocID="{C99F707B-D7B4-45EE-81A2-8204C0C45474}"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No sign"/>
        </a:ext>
      </dgm:extLst>
    </dgm:pt>
    <dgm:pt modelId="{22671CAD-CB78-4757-A3C7-A75F35F04AC9}" type="pres">
      <dgm:prSet presAssocID="{C99F707B-D7B4-45EE-81A2-8204C0C45474}" presName="spaceRect" presStyleCnt="0"/>
      <dgm:spPr/>
    </dgm:pt>
    <dgm:pt modelId="{7D63C2BE-209D-4C05-B41A-75AB07A2C7BA}" type="pres">
      <dgm:prSet presAssocID="{C99F707B-D7B4-45EE-81A2-8204C0C45474}" presName="textRect" presStyleLbl="revTx" presStyleIdx="1" presStyleCnt="4">
        <dgm:presLayoutVars>
          <dgm:chMax val="1"/>
          <dgm:chPref val="1"/>
        </dgm:presLayoutVars>
      </dgm:prSet>
      <dgm:spPr/>
    </dgm:pt>
    <dgm:pt modelId="{FD912C72-25A1-4942-80A8-01527F26C586}" type="pres">
      <dgm:prSet presAssocID="{EDEAF2A0-A402-460C-A13B-049FD5C1BFC6}" presName="sibTrans" presStyleCnt="0"/>
      <dgm:spPr/>
    </dgm:pt>
    <dgm:pt modelId="{B9629674-B858-41C4-BAE6-92C61D4226A3}" type="pres">
      <dgm:prSet presAssocID="{346BD78F-2260-49DD-AF61-AF8F37C37BD5}" presName="compNode" presStyleCnt="0"/>
      <dgm:spPr/>
    </dgm:pt>
    <dgm:pt modelId="{722D7FEC-442B-4410-A9A5-61CD01C1E62C}" type="pres">
      <dgm:prSet presAssocID="{346BD78F-2260-49DD-AF61-AF8F37C37BD5}" presName="iconBgRect" presStyleLbl="bgShp" presStyleIdx="2" presStyleCnt="4"/>
      <dgm:spPr>
        <a:prstGeom prst="round2DiagRect">
          <a:avLst>
            <a:gd name="adj1" fmla="val 29727"/>
            <a:gd name="adj2" fmla="val 0"/>
          </a:avLst>
        </a:prstGeom>
      </dgm:spPr>
    </dgm:pt>
    <dgm:pt modelId="{BE782726-D7F6-42FA-8C47-12AA1C744845}" type="pres">
      <dgm:prSet presAssocID="{346BD78F-2260-49DD-AF61-AF8F37C37BD5}" presName="iconRect" presStyleLbl="node1" presStyleIdx="2" presStyleCnt="4"/>
      <dgm:spPr>
        <a:blipFill rotWithShape="1">
          <a:blip xmlns:r="http://schemas.openxmlformats.org/officeDocument/2006/relationships" r:embed="rId4"/>
          <a:srcRect/>
          <a:stretch>
            <a:fillRect l="-25000" r="-25000"/>
          </a:stretch>
        </a:blipFill>
        <a:ln>
          <a:noFill/>
        </a:ln>
      </dgm:spPr>
    </dgm:pt>
    <dgm:pt modelId="{303D644D-00D2-41C7-B018-7F3D0F0C1D5F}" type="pres">
      <dgm:prSet presAssocID="{346BD78F-2260-49DD-AF61-AF8F37C37BD5}" presName="spaceRect" presStyleCnt="0"/>
      <dgm:spPr/>
    </dgm:pt>
    <dgm:pt modelId="{3E928112-D4C3-486D-82BC-96CD0B1FCD9F}" type="pres">
      <dgm:prSet presAssocID="{346BD78F-2260-49DD-AF61-AF8F37C37BD5}" presName="textRect" presStyleLbl="revTx" presStyleIdx="2" presStyleCnt="4">
        <dgm:presLayoutVars>
          <dgm:chMax val="1"/>
          <dgm:chPref val="1"/>
        </dgm:presLayoutVars>
      </dgm:prSet>
      <dgm:spPr/>
    </dgm:pt>
    <dgm:pt modelId="{DC4BA04E-2441-4AD4-A046-91A404E88930}" type="pres">
      <dgm:prSet presAssocID="{BF109101-4997-41BD-8A4C-3B1A18DB7A63}" presName="sibTrans" presStyleCnt="0"/>
      <dgm:spPr/>
    </dgm:pt>
    <dgm:pt modelId="{FA9B84ED-C19D-49C0-976F-E27FF868411D}" type="pres">
      <dgm:prSet presAssocID="{9C66CBAB-0FAC-4A43-9E2D-EDF5F508DEF5}" presName="compNode" presStyleCnt="0"/>
      <dgm:spPr/>
    </dgm:pt>
    <dgm:pt modelId="{6211450C-B45B-41AD-95F3-D22E033A708A}" type="pres">
      <dgm:prSet presAssocID="{9C66CBAB-0FAC-4A43-9E2D-EDF5F508DEF5}" presName="iconBgRect" presStyleLbl="bgShp" presStyleIdx="3" presStyleCnt="4"/>
      <dgm:spPr>
        <a:prstGeom prst="round2DiagRect">
          <a:avLst>
            <a:gd name="adj1" fmla="val 29727"/>
            <a:gd name="adj2" fmla="val 0"/>
          </a:avLst>
        </a:prstGeom>
      </dgm:spPr>
    </dgm:pt>
    <dgm:pt modelId="{35A800F4-1F1A-4403-B8C4-4E8B72039BA1}" type="pres">
      <dgm:prSet presAssocID="{9C66CBAB-0FAC-4A43-9E2D-EDF5F508DEF5}" presName="iconRect" presStyleLbl="node1" presStyleIdx="3"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2908F1C3-57A5-4DC6-9F96-FC96270A082F}" type="pres">
      <dgm:prSet presAssocID="{9C66CBAB-0FAC-4A43-9E2D-EDF5F508DEF5}" presName="spaceRect" presStyleCnt="0"/>
      <dgm:spPr/>
    </dgm:pt>
    <dgm:pt modelId="{13DF0D34-2F6A-4749-BD62-9571149E0A92}" type="pres">
      <dgm:prSet presAssocID="{9C66CBAB-0FAC-4A43-9E2D-EDF5F508DEF5}" presName="textRect" presStyleLbl="revTx" presStyleIdx="3" presStyleCnt="4">
        <dgm:presLayoutVars>
          <dgm:chMax val="1"/>
          <dgm:chPref val="1"/>
        </dgm:presLayoutVars>
      </dgm:prSet>
      <dgm:spPr/>
    </dgm:pt>
  </dgm:ptLst>
  <dgm:cxnLst>
    <dgm:cxn modelId="{D4778802-50B0-4902-BB02-5026BEA23D8B}" type="presOf" srcId="{9C66CBAB-0FAC-4A43-9E2D-EDF5F508DEF5}" destId="{13DF0D34-2F6A-4749-BD62-9571149E0A92}" srcOrd="0" destOrd="0" presId="urn:microsoft.com/office/officeart/2018/5/layout/IconLeafLabelList"/>
    <dgm:cxn modelId="{3F43C515-9D01-44D1-B142-AE80D5F79DE5}" type="presOf" srcId="{C99F707B-D7B4-45EE-81A2-8204C0C45474}" destId="{7D63C2BE-209D-4C05-B41A-75AB07A2C7BA}" srcOrd="0" destOrd="0" presId="urn:microsoft.com/office/officeart/2018/5/layout/IconLeafLabelList"/>
    <dgm:cxn modelId="{A4879518-F4B0-4974-84A4-F2C108E67BDC}" srcId="{819162D8-5DF4-4A6A-8196-FF0A6AAE6F92}" destId="{C99F707B-D7B4-45EE-81A2-8204C0C45474}" srcOrd="1" destOrd="0" parTransId="{D264A20C-9023-433F-A6AC-EE7352655FAF}" sibTransId="{EDEAF2A0-A402-460C-A13B-049FD5C1BFC6}"/>
    <dgm:cxn modelId="{5415431E-9303-4FB7-B819-C60B8D805A7E}" srcId="{819162D8-5DF4-4A6A-8196-FF0A6AAE6F92}" destId="{9C66CBAB-0FAC-4A43-9E2D-EDF5F508DEF5}" srcOrd="3" destOrd="0" parTransId="{135B1EB9-4C5A-43F7-8FF5-F8E44FBA7B4C}" sibTransId="{33BA14AD-51DE-4FEC-A7F6-3F75D196B527}"/>
    <dgm:cxn modelId="{EA88FC3C-B625-459D-A6A3-9A60ED1B34FF}" type="presOf" srcId="{E4FAF6F8-E416-4FCA-936D-F00C48C55E52}" destId="{31026165-BDFA-44FA-8D2D-45AE816335AC}" srcOrd="0" destOrd="0" presId="urn:microsoft.com/office/officeart/2018/5/layout/IconLeafLabelList"/>
    <dgm:cxn modelId="{10474766-475E-4758-AF5A-331953894566}" srcId="{819162D8-5DF4-4A6A-8196-FF0A6AAE6F92}" destId="{346BD78F-2260-49DD-AF61-AF8F37C37BD5}" srcOrd="2" destOrd="0" parTransId="{585F98CE-6210-419A-86CD-C1A8A857C7CB}" sibTransId="{BF109101-4997-41BD-8A4C-3B1A18DB7A63}"/>
    <dgm:cxn modelId="{251D6388-3635-4FC5-9E27-63BA92AEA261}" srcId="{819162D8-5DF4-4A6A-8196-FF0A6AAE6F92}" destId="{E4FAF6F8-E416-4FCA-936D-F00C48C55E52}" srcOrd="0" destOrd="0" parTransId="{3B770009-8709-4D62-A282-10540379747D}" sibTransId="{E7B2A6CB-7DB0-473C-B42E-3157E5512914}"/>
    <dgm:cxn modelId="{17C15D9C-5B6E-4294-905A-5F800ACF13EB}" type="presOf" srcId="{819162D8-5DF4-4A6A-8196-FF0A6AAE6F92}" destId="{EDB28D54-BE50-483C-A9A1-1A5727D5562A}" srcOrd="0" destOrd="0" presId="urn:microsoft.com/office/officeart/2018/5/layout/IconLeafLabelList"/>
    <dgm:cxn modelId="{7AB38EA6-805C-46CB-AE36-881541CB3720}" type="presOf" srcId="{346BD78F-2260-49DD-AF61-AF8F37C37BD5}" destId="{3E928112-D4C3-486D-82BC-96CD0B1FCD9F}" srcOrd="0" destOrd="0" presId="urn:microsoft.com/office/officeart/2018/5/layout/IconLeafLabelList"/>
    <dgm:cxn modelId="{AB24E852-B9F7-4963-84EA-046E126C5A24}" type="presParOf" srcId="{EDB28D54-BE50-483C-A9A1-1A5727D5562A}" destId="{278A03A5-3AD1-4D53-BA4E-05F10D7460FB}" srcOrd="0" destOrd="0" presId="urn:microsoft.com/office/officeart/2018/5/layout/IconLeafLabelList"/>
    <dgm:cxn modelId="{E880E7BE-BB3C-4F80-AFCB-B794BE780D60}" type="presParOf" srcId="{278A03A5-3AD1-4D53-BA4E-05F10D7460FB}" destId="{B5F7C155-4347-499A-910F-77203121742F}" srcOrd="0" destOrd="0" presId="urn:microsoft.com/office/officeart/2018/5/layout/IconLeafLabelList"/>
    <dgm:cxn modelId="{B7BC56BD-439D-4803-AC7C-85B303046E3E}" type="presParOf" srcId="{278A03A5-3AD1-4D53-BA4E-05F10D7460FB}" destId="{CAE59234-AC0D-4F7E-B171-D5A1E8C54C5E}" srcOrd="1" destOrd="0" presId="urn:microsoft.com/office/officeart/2018/5/layout/IconLeafLabelList"/>
    <dgm:cxn modelId="{7D036C19-05CA-43A3-B499-6977EF9A2DA8}" type="presParOf" srcId="{278A03A5-3AD1-4D53-BA4E-05F10D7460FB}" destId="{EF67D2CC-0BF7-4FB9-8EA8-0677650D8A50}" srcOrd="2" destOrd="0" presId="urn:microsoft.com/office/officeart/2018/5/layout/IconLeafLabelList"/>
    <dgm:cxn modelId="{8C88F4EA-228A-4874-84EA-8FFDC32B0681}" type="presParOf" srcId="{278A03A5-3AD1-4D53-BA4E-05F10D7460FB}" destId="{31026165-BDFA-44FA-8D2D-45AE816335AC}" srcOrd="3" destOrd="0" presId="urn:microsoft.com/office/officeart/2018/5/layout/IconLeafLabelList"/>
    <dgm:cxn modelId="{A6E9BF85-3C57-4DBB-91BA-F858338A1DE7}" type="presParOf" srcId="{EDB28D54-BE50-483C-A9A1-1A5727D5562A}" destId="{79138B2C-B372-442D-BAD2-B01CD83E540C}" srcOrd="1" destOrd="0" presId="urn:microsoft.com/office/officeart/2018/5/layout/IconLeafLabelList"/>
    <dgm:cxn modelId="{EF15EDC0-F076-417F-B977-E88DDFAB40FF}" type="presParOf" srcId="{EDB28D54-BE50-483C-A9A1-1A5727D5562A}" destId="{3ACB5DFE-7DD5-4580-9204-519999282F65}" srcOrd="2" destOrd="0" presId="urn:microsoft.com/office/officeart/2018/5/layout/IconLeafLabelList"/>
    <dgm:cxn modelId="{A9EA73A4-5016-418C-9B72-16DDA9183F1E}" type="presParOf" srcId="{3ACB5DFE-7DD5-4580-9204-519999282F65}" destId="{BFEDE3E0-9EFE-409A-A321-0F6F72C8A157}" srcOrd="0" destOrd="0" presId="urn:microsoft.com/office/officeart/2018/5/layout/IconLeafLabelList"/>
    <dgm:cxn modelId="{69253105-37C4-4F17-AEBE-1E334D11FBD3}" type="presParOf" srcId="{3ACB5DFE-7DD5-4580-9204-519999282F65}" destId="{80581232-E072-49FB-BAEE-8B8450262101}" srcOrd="1" destOrd="0" presId="urn:microsoft.com/office/officeart/2018/5/layout/IconLeafLabelList"/>
    <dgm:cxn modelId="{ADDDF8B9-5974-46CF-8188-6B0B478DEAA8}" type="presParOf" srcId="{3ACB5DFE-7DD5-4580-9204-519999282F65}" destId="{22671CAD-CB78-4757-A3C7-A75F35F04AC9}" srcOrd="2" destOrd="0" presId="urn:microsoft.com/office/officeart/2018/5/layout/IconLeafLabelList"/>
    <dgm:cxn modelId="{E3799E9E-85BF-4C20-9E52-B186D857988A}" type="presParOf" srcId="{3ACB5DFE-7DD5-4580-9204-519999282F65}" destId="{7D63C2BE-209D-4C05-B41A-75AB07A2C7BA}" srcOrd="3" destOrd="0" presId="urn:microsoft.com/office/officeart/2018/5/layout/IconLeafLabelList"/>
    <dgm:cxn modelId="{D1532F14-CF98-449B-B05A-7604CB20AAB5}" type="presParOf" srcId="{EDB28D54-BE50-483C-A9A1-1A5727D5562A}" destId="{FD912C72-25A1-4942-80A8-01527F26C586}" srcOrd="3" destOrd="0" presId="urn:microsoft.com/office/officeart/2018/5/layout/IconLeafLabelList"/>
    <dgm:cxn modelId="{1140F1EF-2876-4E09-B42F-5ACB12F2D0B4}" type="presParOf" srcId="{EDB28D54-BE50-483C-A9A1-1A5727D5562A}" destId="{B9629674-B858-41C4-BAE6-92C61D4226A3}" srcOrd="4" destOrd="0" presId="urn:microsoft.com/office/officeart/2018/5/layout/IconLeafLabelList"/>
    <dgm:cxn modelId="{CEF6503A-2926-48D5-B9BA-7C5F54193A2B}" type="presParOf" srcId="{B9629674-B858-41C4-BAE6-92C61D4226A3}" destId="{722D7FEC-442B-4410-A9A5-61CD01C1E62C}" srcOrd="0" destOrd="0" presId="urn:microsoft.com/office/officeart/2018/5/layout/IconLeafLabelList"/>
    <dgm:cxn modelId="{4079C951-0643-4358-98B0-2090521B8536}" type="presParOf" srcId="{B9629674-B858-41C4-BAE6-92C61D4226A3}" destId="{BE782726-D7F6-42FA-8C47-12AA1C744845}" srcOrd="1" destOrd="0" presId="urn:microsoft.com/office/officeart/2018/5/layout/IconLeafLabelList"/>
    <dgm:cxn modelId="{4B645B27-2BB9-41DC-A186-65DD139242EB}" type="presParOf" srcId="{B9629674-B858-41C4-BAE6-92C61D4226A3}" destId="{303D644D-00D2-41C7-B018-7F3D0F0C1D5F}" srcOrd="2" destOrd="0" presId="urn:microsoft.com/office/officeart/2018/5/layout/IconLeafLabelList"/>
    <dgm:cxn modelId="{850738D3-21C7-4B7D-9A04-ED4B762284F3}" type="presParOf" srcId="{B9629674-B858-41C4-BAE6-92C61D4226A3}" destId="{3E928112-D4C3-486D-82BC-96CD0B1FCD9F}" srcOrd="3" destOrd="0" presId="urn:microsoft.com/office/officeart/2018/5/layout/IconLeafLabelList"/>
    <dgm:cxn modelId="{BEBF18AD-7935-498C-B271-D8D8E028BB1D}" type="presParOf" srcId="{EDB28D54-BE50-483C-A9A1-1A5727D5562A}" destId="{DC4BA04E-2441-4AD4-A046-91A404E88930}" srcOrd="5" destOrd="0" presId="urn:microsoft.com/office/officeart/2018/5/layout/IconLeafLabelList"/>
    <dgm:cxn modelId="{6620A8B6-1166-4BDC-9672-1C2DC6AF6301}" type="presParOf" srcId="{EDB28D54-BE50-483C-A9A1-1A5727D5562A}" destId="{FA9B84ED-C19D-49C0-976F-E27FF868411D}" srcOrd="6" destOrd="0" presId="urn:microsoft.com/office/officeart/2018/5/layout/IconLeafLabelList"/>
    <dgm:cxn modelId="{CDA863A9-3585-454C-9BAD-29CAFA44CDBB}" type="presParOf" srcId="{FA9B84ED-C19D-49C0-976F-E27FF868411D}" destId="{6211450C-B45B-41AD-95F3-D22E033A708A}" srcOrd="0" destOrd="0" presId="urn:microsoft.com/office/officeart/2018/5/layout/IconLeafLabelList"/>
    <dgm:cxn modelId="{975C1BF7-5E2F-4508-AC79-82D84A3BF18C}" type="presParOf" srcId="{FA9B84ED-C19D-49C0-976F-E27FF868411D}" destId="{35A800F4-1F1A-4403-B8C4-4E8B72039BA1}" srcOrd="1" destOrd="0" presId="urn:microsoft.com/office/officeart/2018/5/layout/IconLeafLabelList"/>
    <dgm:cxn modelId="{626D2B58-F8AA-42F4-A6C9-53C4760583F1}" type="presParOf" srcId="{FA9B84ED-C19D-49C0-976F-E27FF868411D}" destId="{2908F1C3-57A5-4DC6-9F96-FC96270A082F}" srcOrd="2" destOrd="0" presId="urn:microsoft.com/office/officeart/2018/5/layout/IconLeafLabelList"/>
    <dgm:cxn modelId="{E2574C4C-33D8-47C7-A579-29E194AB949F}" type="presParOf" srcId="{FA9B84ED-C19D-49C0-976F-E27FF868411D}" destId="{13DF0D34-2F6A-4749-BD62-9571149E0A92}"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FD6426-2524-4BFF-8036-BFDA6270B00E}"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4B32D0E9-DE9F-4A90-9C80-1AAF5C7AB84D}">
      <dgm:prSet/>
      <dgm:spPr/>
      <dgm:t>
        <a:bodyPr/>
        <a:lstStyle/>
        <a:p>
          <a:r>
            <a:rPr lang="es-ES"/>
            <a:t>Respetar el derecho del paciente competente a aceptar o rechazar un tratamiento. </a:t>
          </a:r>
          <a:endParaRPr lang="en-US"/>
        </a:p>
      </dgm:t>
    </dgm:pt>
    <dgm:pt modelId="{645998F5-AF57-421D-9261-EF576B870FD7}" type="parTrans" cxnId="{D21063E1-5200-4B69-9B8F-C65D1536A975}">
      <dgm:prSet/>
      <dgm:spPr/>
      <dgm:t>
        <a:bodyPr/>
        <a:lstStyle/>
        <a:p>
          <a:endParaRPr lang="en-US"/>
        </a:p>
      </dgm:t>
    </dgm:pt>
    <dgm:pt modelId="{310B284A-ECD0-4CA5-A3B8-DACED06CCA2C}" type="sibTrans" cxnId="{D21063E1-5200-4B69-9B8F-C65D1536A975}">
      <dgm:prSet/>
      <dgm:spPr/>
      <dgm:t>
        <a:bodyPr/>
        <a:lstStyle/>
        <a:p>
          <a:endParaRPr lang="en-US"/>
        </a:p>
      </dgm:t>
    </dgm:pt>
    <dgm:pt modelId="{79F9D595-B2BC-4716-AA22-91573321ED07}">
      <dgm:prSet/>
      <dgm:spPr/>
      <dgm:t>
        <a:bodyPr/>
        <a:lstStyle/>
        <a:p>
          <a:r>
            <a:rPr lang="es-ES"/>
            <a:t>Permitir que su opinión sea influenciada por beneficio personal o discriminación injusta. </a:t>
          </a:r>
          <a:endParaRPr lang="en-US"/>
        </a:p>
      </dgm:t>
    </dgm:pt>
    <dgm:pt modelId="{4AA40313-1471-4412-BFF4-5E1A25E7692A}" type="parTrans" cxnId="{DD984375-F6F1-44F3-90A8-DF80493D30D1}">
      <dgm:prSet/>
      <dgm:spPr/>
      <dgm:t>
        <a:bodyPr/>
        <a:lstStyle/>
        <a:p>
          <a:endParaRPr lang="en-US"/>
        </a:p>
      </dgm:t>
    </dgm:pt>
    <dgm:pt modelId="{441039FE-FAF2-4A0E-80BD-047CE8434A93}" type="sibTrans" cxnId="{DD984375-F6F1-44F3-90A8-DF80493D30D1}">
      <dgm:prSet/>
      <dgm:spPr/>
      <dgm:t>
        <a:bodyPr/>
        <a:lstStyle/>
        <a:p>
          <a:endParaRPr lang="en-US"/>
        </a:p>
      </dgm:t>
    </dgm:pt>
    <dgm:pt modelId="{0F3E6351-12CD-43BA-B39D-C2D2B0B594D2}">
      <dgm:prSet/>
      <dgm:spPr/>
      <dgm:t>
        <a:bodyPr/>
        <a:lstStyle/>
        <a:p>
          <a:r>
            <a:rPr lang="es-ES"/>
            <a:t>Dedicarse a proporcionar un servicio médico competente, con plena independencia profesional y moral, con compasión y respeto por la dignidad humana.</a:t>
          </a:r>
          <a:endParaRPr lang="en-US"/>
        </a:p>
      </dgm:t>
    </dgm:pt>
    <dgm:pt modelId="{075655B0-F7E9-469D-BDC0-08FA5C854EBE}" type="parTrans" cxnId="{590D3B09-E7BB-4B3E-82F3-FC99D0E731B1}">
      <dgm:prSet/>
      <dgm:spPr/>
      <dgm:t>
        <a:bodyPr/>
        <a:lstStyle/>
        <a:p>
          <a:endParaRPr lang="en-US"/>
        </a:p>
      </dgm:t>
    </dgm:pt>
    <dgm:pt modelId="{0644F470-CEA4-4B3C-B073-DD4411F4F1E4}" type="sibTrans" cxnId="{590D3B09-E7BB-4B3E-82F3-FC99D0E731B1}">
      <dgm:prSet/>
      <dgm:spPr/>
      <dgm:t>
        <a:bodyPr/>
        <a:lstStyle/>
        <a:p>
          <a:endParaRPr lang="en-US"/>
        </a:p>
      </dgm:t>
    </dgm:pt>
    <dgm:pt modelId="{F72F9834-9A3B-4AFD-8ED8-FEA55895E885}" type="pres">
      <dgm:prSet presAssocID="{66FD6426-2524-4BFF-8036-BFDA6270B00E}" presName="vert0" presStyleCnt="0">
        <dgm:presLayoutVars>
          <dgm:dir/>
          <dgm:animOne val="branch"/>
          <dgm:animLvl val="lvl"/>
        </dgm:presLayoutVars>
      </dgm:prSet>
      <dgm:spPr/>
    </dgm:pt>
    <dgm:pt modelId="{A13AAC56-8220-480D-BE95-EB6D051F2D6D}" type="pres">
      <dgm:prSet presAssocID="{4B32D0E9-DE9F-4A90-9C80-1AAF5C7AB84D}" presName="thickLine" presStyleLbl="alignNode1" presStyleIdx="0" presStyleCnt="3"/>
      <dgm:spPr/>
    </dgm:pt>
    <dgm:pt modelId="{C57C69AF-8434-41B5-BE77-4B1E6A41C604}" type="pres">
      <dgm:prSet presAssocID="{4B32D0E9-DE9F-4A90-9C80-1AAF5C7AB84D}" presName="horz1" presStyleCnt="0"/>
      <dgm:spPr/>
    </dgm:pt>
    <dgm:pt modelId="{6FDFFAE8-28D0-46BC-A6FC-6141F05457EC}" type="pres">
      <dgm:prSet presAssocID="{4B32D0E9-DE9F-4A90-9C80-1AAF5C7AB84D}" presName="tx1" presStyleLbl="revTx" presStyleIdx="0" presStyleCnt="3"/>
      <dgm:spPr/>
    </dgm:pt>
    <dgm:pt modelId="{FFEECEB0-3109-4399-A14E-E4F28A0A5CEA}" type="pres">
      <dgm:prSet presAssocID="{4B32D0E9-DE9F-4A90-9C80-1AAF5C7AB84D}" presName="vert1" presStyleCnt="0"/>
      <dgm:spPr/>
    </dgm:pt>
    <dgm:pt modelId="{F87E0FF9-1B5D-4B15-8C6B-20C80BA12126}" type="pres">
      <dgm:prSet presAssocID="{79F9D595-B2BC-4716-AA22-91573321ED07}" presName="thickLine" presStyleLbl="alignNode1" presStyleIdx="1" presStyleCnt="3"/>
      <dgm:spPr/>
    </dgm:pt>
    <dgm:pt modelId="{15379A6C-C92C-4941-A67D-042891543F85}" type="pres">
      <dgm:prSet presAssocID="{79F9D595-B2BC-4716-AA22-91573321ED07}" presName="horz1" presStyleCnt="0"/>
      <dgm:spPr/>
    </dgm:pt>
    <dgm:pt modelId="{418DB5B9-75DB-4A20-AEF2-10BE30B8A3E5}" type="pres">
      <dgm:prSet presAssocID="{79F9D595-B2BC-4716-AA22-91573321ED07}" presName="tx1" presStyleLbl="revTx" presStyleIdx="1" presStyleCnt="3"/>
      <dgm:spPr/>
    </dgm:pt>
    <dgm:pt modelId="{D6B19B7A-9A0D-4EFD-92C4-D94585708F6A}" type="pres">
      <dgm:prSet presAssocID="{79F9D595-B2BC-4716-AA22-91573321ED07}" presName="vert1" presStyleCnt="0"/>
      <dgm:spPr/>
    </dgm:pt>
    <dgm:pt modelId="{30DB8120-F290-4C08-B657-A34640AA4A9D}" type="pres">
      <dgm:prSet presAssocID="{0F3E6351-12CD-43BA-B39D-C2D2B0B594D2}" presName="thickLine" presStyleLbl="alignNode1" presStyleIdx="2" presStyleCnt="3"/>
      <dgm:spPr/>
    </dgm:pt>
    <dgm:pt modelId="{9194065D-96DE-4AEF-B67A-20FFB74333C7}" type="pres">
      <dgm:prSet presAssocID="{0F3E6351-12CD-43BA-B39D-C2D2B0B594D2}" presName="horz1" presStyleCnt="0"/>
      <dgm:spPr/>
    </dgm:pt>
    <dgm:pt modelId="{90B6DA7D-FC00-446D-A2DD-10DE05515DA5}" type="pres">
      <dgm:prSet presAssocID="{0F3E6351-12CD-43BA-B39D-C2D2B0B594D2}" presName="tx1" presStyleLbl="revTx" presStyleIdx="2" presStyleCnt="3"/>
      <dgm:spPr/>
    </dgm:pt>
    <dgm:pt modelId="{32C394B7-90C5-4775-BC88-31F28C0B9767}" type="pres">
      <dgm:prSet presAssocID="{0F3E6351-12CD-43BA-B39D-C2D2B0B594D2}" presName="vert1" presStyleCnt="0"/>
      <dgm:spPr/>
    </dgm:pt>
  </dgm:ptLst>
  <dgm:cxnLst>
    <dgm:cxn modelId="{590D3B09-E7BB-4B3E-82F3-FC99D0E731B1}" srcId="{66FD6426-2524-4BFF-8036-BFDA6270B00E}" destId="{0F3E6351-12CD-43BA-B39D-C2D2B0B594D2}" srcOrd="2" destOrd="0" parTransId="{075655B0-F7E9-469D-BDC0-08FA5C854EBE}" sibTransId="{0644F470-CEA4-4B3C-B073-DD4411F4F1E4}"/>
    <dgm:cxn modelId="{423DA444-DE6E-4369-82B1-C461644DDD0A}" type="presOf" srcId="{0F3E6351-12CD-43BA-B39D-C2D2B0B594D2}" destId="{90B6DA7D-FC00-446D-A2DD-10DE05515DA5}" srcOrd="0" destOrd="0" presId="urn:microsoft.com/office/officeart/2008/layout/LinedList"/>
    <dgm:cxn modelId="{80896B6C-476D-454A-9941-7B40618C33E5}" type="presOf" srcId="{4B32D0E9-DE9F-4A90-9C80-1AAF5C7AB84D}" destId="{6FDFFAE8-28D0-46BC-A6FC-6141F05457EC}" srcOrd="0" destOrd="0" presId="urn:microsoft.com/office/officeart/2008/layout/LinedList"/>
    <dgm:cxn modelId="{DD984375-F6F1-44F3-90A8-DF80493D30D1}" srcId="{66FD6426-2524-4BFF-8036-BFDA6270B00E}" destId="{79F9D595-B2BC-4716-AA22-91573321ED07}" srcOrd="1" destOrd="0" parTransId="{4AA40313-1471-4412-BFF4-5E1A25E7692A}" sibTransId="{441039FE-FAF2-4A0E-80BD-047CE8434A93}"/>
    <dgm:cxn modelId="{9D6FDDAE-42FB-4CE3-8525-63AC84A8D58B}" type="presOf" srcId="{79F9D595-B2BC-4716-AA22-91573321ED07}" destId="{418DB5B9-75DB-4A20-AEF2-10BE30B8A3E5}" srcOrd="0" destOrd="0" presId="urn:microsoft.com/office/officeart/2008/layout/LinedList"/>
    <dgm:cxn modelId="{6979B0B0-62A3-433F-8848-53EC00601A6F}" type="presOf" srcId="{66FD6426-2524-4BFF-8036-BFDA6270B00E}" destId="{F72F9834-9A3B-4AFD-8ED8-FEA55895E885}" srcOrd="0" destOrd="0" presId="urn:microsoft.com/office/officeart/2008/layout/LinedList"/>
    <dgm:cxn modelId="{D21063E1-5200-4B69-9B8F-C65D1536A975}" srcId="{66FD6426-2524-4BFF-8036-BFDA6270B00E}" destId="{4B32D0E9-DE9F-4A90-9C80-1AAF5C7AB84D}" srcOrd="0" destOrd="0" parTransId="{645998F5-AF57-421D-9261-EF576B870FD7}" sibTransId="{310B284A-ECD0-4CA5-A3B8-DACED06CCA2C}"/>
    <dgm:cxn modelId="{928C1A7B-6EAA-4ADC-9861-383914FCC99B}" type="presParOf" srcId="{F72F9834-9A3B-4AFD-8ED8-FEA55895E885}" destId="{A13AAC56-8220-480D-BE95-EB6D051F2D6D}" srcOrd="0" destOrd="0" presId="urn:microsoft.com/office/officeart/2008/layout/LinedList"/>
    <dgm:cxn modelId="{80E8D02E-2B53-4EE0-A3E7-7740E3A874B1}" type="presParOf" srcId="{F72F9834-9A3B-4AFD-8ED8-FEA55895E885}" destId="{C57C69AF-8434-41B5-BE77-4B1E6A41C604}" srcOrd="1" destOrd="0" presId="urn:microsoft.com/office/officeart/2008/layout/LinedList"/>
    <dgm:cxn modelId="{70016EE0-998E-40D2-A9A0-E0DEA20838AF}" type="presParOf" srcId="{C57C69AF-8434-41B5-BE77-4B1E6A41C604}" destId="{6FDFFAE8-28D0-46BC-A6FC-6141F05457EC}" srcOrd="0" destOrd="0" presId="urn:microsoft.com/office/officeart/2008/layout/LinedList"/>
    <dgm:cxn modelId="{68E9FD74-C9D4-4E3C-A19F-40A5DA4E5915}" type="presParOf" srcId="{C57C69AF-8434-41B5-BE77-4B1E6A41C604}" destId="{FFEECEB0-3109-4399-A14E-E4F28A0A5CEA}" srcOrd="1" destOrd="0" presId="urn:microsoft.com/office/officeart/2008/layout/LinedList"/>
    <dgm:cxn modelId="{20BE73B4-3DF9-4379-A575-15B7D2F8F696}" type="presParOf" srcId="{F72F9834-9A3B-4AFD-8ED8-FEA55895E885}" destId="{F87E0FF9-1B5D-4B15-8C6B-20C80BA12126}" srcOrd="2" destOrd="0" presId="urn:microsoft.com/office/officeart/2008/layout/LinedList"/>
    <dgm:cxn modelId="{C0BD495C-0A8F-48C2-8817-380DEF4B05BE}" type="presParOf" srcId="{F72F9834-9A3B-4AFD-8ED8-FEA55895E885}" destId="{15379A6C-C92C-4941-A67D-042891543F85}" srcOrd="3" destOrd="0" presId="urn:microsoft.com/office/officeart/2008/layout/LinedList"/>
    <dgm:cxn modelId="{20C431CE-19A2-4D45-8D8B-2A1858CAEAAE}" type="presParOf" srcId="{15379A6C-C92C-4941-A67D-042891543F85}" destId="{418DB5B9-75DB-4A20-AEF2-10BE30B8A3E5}" srcOrd="0" destOrd="0" presId="urn:microsoft.com/office/officeart/2008/layout/LinedList"/>
    <dgm:cxn modelId="{9B2B8DD4-B109-43C9-9167-1DF05BB84425}" type="presParOf" srcId="{15379A6C-C92C-4941-A67D-042891543F85}" destId="{D6B19B7A-9A0D-4EFD-92C4-D94585708F6A}" srcOrd="1" destOrd="0" presId="urn:microsoft.com/office/officeart/2008/layout/LinedList"/>
    <dgm:cxn modelId="{410BE6E4-D1A2-435C-B8A9-066CB164E3B8}" type="presParOf" srcId="{F72F9834-9A3B-4AFD-8ED8-FEA55895E885}" destId="{30DB8120-F290-4C08-B657-A34640AA4A9D}" srcOrd="4" destOrd="0" presId="urn:microsoft.com/office/officeart/2008/layout/LinedList"/>
    <dgm:cxn modelId="{A701D474-61DD-4909-AFB9-C7344CF975CE}" type="presParOf" srcId="{F72F9834-9A3B-4AFD-8ED8-FEA55895E885}" destId="{9194065D-96DE-4AEF-B67A-20FFB74333C7}" srcOrd="5" destOrd="0" presId="urn:microsoft.com/office/officeart/2008/layout/LinedList"/>
    <dgm:cxn modelId="{11B45A01-2EE9-4CFF-8103-54B7DA55D95A}" type="presParOf" srcId="{9194065D-96DE-4AEF-B67A-20FFB74333C7}" destId="{90B6DA7D-FC00-446D-A2DD-10DE05515DA5}" srcOrd="0" destOrd="0" presId="urn:microsoft.com/office/officeart/2008/layout/LinedList"/>
    <dgm:cxn modelId="{2EE437F1-32CF-4891-8EE5-8F805E993179}" type="presParOf" srcId="{9194065D-96DE-4AEF-B67A-20FFB74333C7}" destId="{32C394B7-90C5-4775-BC88-31F28C0B976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E54AE7-4356-45EE-A3DB-0753B950BB5F}"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US"/>
        </a:p>
      </dgm:t>
    </dgm:pt>
    <dgm:pt modelId="{F1606062-D19D-4791-B781-69E86CAAD995}">
      <dgm:prSet custT="1"/>
      <dgm:spPr/>
      <dgm:t>
        <a:bodyPr/>
        <a:lstStyle/>
        <a:p>
          <a:pPr>
            <a:lnSpc>
              <a:spcPct val="100000"/>
            </a:lnSpc>
          </a:pPr>
          <a:r>
            <a:rPr lang="es-ES" sz="2000" dirty="0"/>
            <a:t>Rama de la ética que promueve principios y valores entre los profesionales médicos: respeto y conciencia en el tratamiento de pacientes.</a:t>
          </a:r>
          <a:endParaRPr lang="en-US" sz="2000" dirty="0"/>
        </a:p>
      </dgm:t>
    </dgm:pt>
    <dgm:pt modelId="{C1A10D53-947E-4040-AD77-BE565E83085B}" type="parTrans" cxnId="{97AB4494-5177-4EFA-97C9-F75BF5B72B27}">
      <dgm:prSet/>
      <dgm:spPr/>
      <dgm:t>
        <a:bodyPr/>
        <a:lstStyle/>
        <a:p>
          <a:endParaRPr lang="en-US" sz="2000"/>
        </a:p>
      </dgm:t>
    </dgm:pt>
    <dgm:pt modelId="{6C962C40-0DCE-4E23-9CA4-20946ECF6740}" type="sibTrans" cxnId="{97AB4494-5177-4EFA-97C9-F75BF5B72B27}">
      <dgm:prSet/>
      <dgm:spPr/>
      <dgm:t>
        <a:bodyPr/>
        <a:lstStyle/>
        <a:p>
          <a:endParaRPr lang="en-US" sz="2000"/>
        </a:p>
      </dgm:t>
    </dgm:pt>
    <dgm:pt modelId="{5B422D5D-EBD4-42D0-A70A-7B6E85F92226}">
      <dgm:prSet custT="1"/>
      <dgm:spPr/>
      <dgm:t>
        <a:bodyPr/>
        <a:lstStyle/>
        <a:p>
          <a:pPr>
            <a:lnSpc>
              <a:spcPct val="100000"/>
            </a:lnSpc>
          </a:pPr>
          <a:r>
            <a:rPr lang="es-ES" sz="2000" dirty="0"/>
            <a:t>O sea, debe echar luz sobre lo que debe y no debe hacerse en casos puntuales.</a:t>
          </a:r>
          <a:endParaRPr lang="en-US" sz="2000" dirty="0"/>
        </a:p>
      </dgm:t>
    </dgm:pt>
    <dgm:pt modelId="{F561BC8A-39E7-4BBD-A9FE-8620479C20B5}" type="sibTrans" cxnId="{407D88E7-A0A6-486D-8F8B-1AC91C81E9A2}">
      <dgm:prSet/>
      <dgm:spPr/>
      <dgm:t>
        <a:bodyPr/>
        <a:lstStyle/>
        <a:p>
          <a:endParaRPr lang="en-US" sz="2000"/>
        </a:p>
      </dgm:t>
    </dgm:pt>
    <dgm:pt modelId="{0D459BB8-5943-4125-93EE-E8A03A4108E2}" type="parTrans" cxnId="{407D88E7-A0A6-486D-8F8B-1AC91C81E9A2}">
      <dgm:prSet/>
      <dgm:spPr/>
      <dgm:t>
        <a:bodyPr/>
        <a:lstStyle/>
        <a:p>
          <a:endParaRPr lang="en-US" sz="2000"/>
        </a:p>
      </dgm:t>
    </dgm:pt>
    <dgm:pt modelId="{C66C96C8-CC69-4851-A2ED-9DA56F834D76}" type="pres">
      <dgm:prSet presAssocID="{6EE54AE7-4356-45EE-A3DB-0753B950BB5F}" presName="root" presStyleCnt="0">
        <dgm:presLayoutVars>
          <dgm:dir/>
          <dgm:resizeHandles val="exact"/>
        </dgm:presLayoutVars>
      </dgm:prSet>
      <dgm:spPr/>
    </dgm:pt>
    <dgm:pt modelId="{E4BE8788-883D-4D3B-A391-007476F801CE}" type="pres">
      <dgm:prSet presAssocID="{F1606062-D19D-4791-B781-69E86CAAD995}" presName="compNode" presStyleCnt="0"/>
      <dgm:spPr/>
    </dgm:pt>
    <dgm:pt modelId="{F9833678-7C6C-4DE9-931F-6E058BFDB9AD}" type="pres">
      <dgm:prSet presAssocID="{F1606062-D19D-4791-B781-69E86CAAD99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édico"/>
        </a:ext>
      </dgm:extLst>
    </dgm:pt>
    <dgm:pt modelId="{AB429E41-A644-4B45-8D35-00045C31C857}" type="pres">
      <dgm:prSet presAssocID="{F1606062-D19D-4791-B781-69E86CAAD995}" presName="spaceRect" presStyleCnt="0"/>
      <dgm:spPr/>
    </dgm:pt>
    <dgm:pt modelId="{2CD17141-0B59-4B59-B2FE-240712892A41}" type="pres">
      <dgm:prSet presAssocID="{F1606062-D19D-4791-B781-69E86CAAD995}" presName="textRect" presStyleLbl="revTx" presStyleIdx="0" presStyleCnt="2" custScaleY="202277">
        <dgm:presLayoutVars>
          <dgm:chMax val="1"/>
          <dgm:chPref val="1"/>
        </dgm:presLayoutVars>
      </dgm:prSet>
      <dgm:spPr/>
    </dgm:pt>
    <dgm:pt modelId="{FC86C5FC-DC6C-4DA3-A1CD-6BA01778870F}" type="pres">
      <dgm:prSet presAssocID="{6C962C40-0DCE-4E23-9CA4-20946ECF6740}" presName="sibTrans" presStyleCnt="0"/>
      <dgm:spPr/>
    </dgm:pt>
    <dgm:pt modelId="{FEB52FCB-4F0C-4850-BECB-DB966F646ED9}" type="pres">
      <dgm:prSet presAssocID="{5B422D5D-EBD4-42D0-A70A-7B6E85F92226}" presName="compNode" presStyleCnt="0"/>
      <dgm:spPr/>
    </dgm:pt>
    <dgm:pt modelId="{0A4ED672-638C-465B-A2D0-7D8F0F66516C}" type="pres">
      <dgm:prSet presAssocID="{5B422D5D-EBD4-42D0-A70A-7B6E85F9222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raffic Light"/>
        </a:ext>
      </dgm:extLst>
    </dgm:pt>
    <dgm:pt modelId="{7C573545-8F4A-4906-A1F5-67A6FBF7DED0}" type="pres">
      <dgm:prSet presAssocID="{5B422D5D-EBD4-42D0-A70A-7B6E85F92226}" presName="spaceRect" presStyleCnt="0"/>
      <dgm:spPr/>
    </dgm:pt>
    <dgm:pt modelId="{EED2E8A3-323E-4748-B3A4-6C6C6CD6F3FD}" type="pres">
      <dgm:prSet presAssocID="{5B422D5D-EBD4-42D0-A70A-7B6E85F92226}" presName="textRect" presStyleLbl="revTx" presStyleIdx="1" presStyleCnt="2" custScaleY="197196">
        <dgm:presLayoutVars>
          <dgm:chMax val="1"/>
          <dgm:chPref val="1"/>
        </dgm:presLayoutVars>
      </dgm:prSet>
      <dgm:spPr/>
    </dgm:pt>
  </dgm:ptLst>
  <dgm:cxnLst>
    <dgm:cxn modelId="{97AB4494-5177-4EFA-97C9-F75BF5B72B27}" srcId="{6EE54AE7-4356-45EE-A3DB-0753B950BB5F}" destId="{F1606062-D19D-4791-B781-69E86CAAD995}" srcOrd="0" destOrd="0" parTransId="{C1A10D53-947E-4040-AD77-BE565E83085B}" sibTransId="{6C962C40-0DCE-4E23-9CA4-20946ECF6740}"/>
    <dgm:cxn modelId="{22FC51A9-25D3-49CF-8DB6-3F9721DA0F82}" type="presOf" srcId="{F1606062-D19D-4791-B781-69E86CAAD995}" destId="{2CD17141-0B59-4B59-B2FE-240712892A41}" srcOrd="0" destOrd="0" presId="urn:microsoft.com/office/officeart/2018/2/layout/IconLabelList"/>
    <dgm:cxn modelId="{F5A675B8-DE9D-43D9-98CA-3BE8D7A5A526}" type="presOf" srcId="{6EE54AE7-4356-45EE-A3DB-0753B950BB5F}" destId="{C66C96C8-CC69-4851-A2ED-9DA56F834D76}" srcOrd="0" destOrd="0" presId="urn:microsoft.com/office/officeart/2018/2/layout/IconLabelList"/>
    <dgm:cxn modelId="{8A108CC1-8AF7-45EB-BF83-0F979B84222A}" type="presOf" srcId="{5B422D5D-EBD4-42D0-A70A-7B6E85F92226}" destId="{EED2E8A3-323E-4748-B3A4-6C6C6CD6F3FD}" srcOrd="0" destOrd="0" presId="urn:microsoft.com/office/officeart/2018/2/layout/IconLabelList"/>
    <dgm:cxn modelId="{407D88E7-A0A6-486D-8F8B-1AC91C81E9A2}" srcId="{6EE54AE7-4356-45EE-A3DB-0753B950BB5F}" destId="{5B422D5D-EBD4-42D0-A70A-7B6E85F92226}" srcOrd="1" destOrd="0" parTransId="{0D459BB8-5943-4125-93EE-E8A03A4108E2}" sibTransId="{F561BC8A-39E7-4BBD-A9FE-8620479C20B5}"/>
    <dgm:cxn modelId="{09BF807B-83C5-4E16-B8A1-3903C95AA097}" type="presParOf" srcId="{C66C96C8-CC69-4851-A2ED-9DA56F834D76}" destId="{E4BE8788-883D-4D3B-A391-007476F801CE}" srcOrd="0" destOrd="0" presId="urn:microsoft.com/office/officeart/2018/2/layout/IconLabelList"/>
    <dgm:cxn modelId="{6622E154-2598-4D25-807E-A084649FB7CD}" type="presParOf" srcId="{E4BE8788-883D-4D3B-A391-007476F801CE}" destId="{F9833678-7C6C-4DE9-931F-6E058BFDB9AD}" srcOrd="0" destOrd="0" presId="urn:microsoft.com/office/officeart/2018/2/layout/IconLabelList"/>
    <dgm:cxn modelId="{1AF0543A-5F7D-4CB5-B990-3035A3045170}" type="presParOf" srcId="{E4BE8788-883D-4D3B-A391-007476F801CE}" destId="{AB429E41-A644-4B45-8D35-00045C31C857}" srcOrd="1" destOrd="0" presId="urn:microsoft.com/office/officeart/2018/2/layout/IconLabelList"/>
    <dgm:cxn modelId="{A42AD3F9-163B-4726-87D2-CD9337D5F6A7}" type="presParOf" srcId="{E4BE8788-883D-4D3B-A391-007476F801CE}" destId="{2CD17141-0B59-4B59-B2FE-240712892A41}" srcOrd="2" destOrd="0" presId="urn:microsoft.com/office/officeart/2018/2/layout/IconLabelList"/>
    <dgm:cxn modelId="{AB3CAC8A-F186-40A7-9C30-544ABC7FCDC8}" type="presParOf" srcId="{C66C96C8-CC69-4851-A2ED-9DA56F834D76}" destId="{FC86C5FC-DC6C-4DA3-A1CD-6BA01778870F}" srcOrd="1" destOrd="0" presId="urn:microsoft.com/office/officeart/2018/2/layout/IconLabelList"/>
    <dgm:cxn modelId="{AB61E355-1668-4988-9538-C88D9E29615D}" type="presParOf" srcId="{C66C96C8-CC69-4851-A2ED-9DA56F834D76}" destId="{FEB52FCB-4F0C-4850-BECB-DB966F646ED9}" srcOrd="2" destOrd="0" presId="urn:microsoft.com/office/officeart/2018/2/layout/IconLabelList"/>
    <dgm:cxn modelId="{E0780DFF-98AA-4BDA-AE9D-1C54CE735571}" type="presParOf" srcId="{FEB52FCB-4F0C-4850-BECB-DB966F646ED9}" destId="{0A4ED672-638C-465B-A2D0-7D8F0F66516C}" srcOrd="0" destOrd="0" presId="urn:microsoft.com/office/officeart/2018/2/layout/IconLabelList"/>
    <dgm:cxn modelId="{1E4421A2-7A45-4578-AF0B-45C3A95A018E}" type="presParOf" srcId="{FEB52FCB-4F0C-4850-BECB-DB966F646ED9}" destId="{7C573545-8F4A-4906-A1F5-67A6FBF7DED0}" srcOrd="1" destOrd="0" presId="urn:microsoft.com/office/officeart/2018/2/layout/IconLabelList"/>
    <dgm:cxn modelId="{204EE661-16BF-4366-B463-0F8C7BED6C94}" type="presParOf" srcId="{FEB52FCB-4F0C-4850-BECB-DB966F646ED9}" destId="{EED2E8A3-323E-4748-B3A4-6C6C6CD6F3F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7C155-4347-499A-910F-77203121742F}">
      <dsp:nvSpPr>
        <dsp:cNvPr id="0" name=""/>
        <dsp:cNvSpPr/>
      </dsp:nvSpPr>
      <dsp:spPr>
        <a:xfrm>
          <a:off x="973190" y="987326"/>
          <a:ext cx="1264141" cy="1264141"/>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59234-AC0D-4F7E-B171-D5A1E8C54C5E}">
      <dsp:nvSpPr>
        <dsp:cNvPr id="0" name=""/>
        <dsp:cNvSpPr/>
      </dsp:nvSpPr>
      <dsp:spPr>
        <a:xfrm>
          <a:off x="1242597" y="1256734"/>
          <a:ext cx="725326" cy="725326"/>
        </a:xfrm>
        <a:prstGeom prst="rect">
          <a:avLst/>
        </a:prstGeom>
        <a:blipFill rotWithShape="1">
          <a:blip xmlns:r="http://schemas.openxmlformats.org/officeDocument/2006/relationships" r:embed="rId1"/>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026165-BDFA-44FA-8D2D-45AE816335AC}">
      <dsp:nvSpPr>
        <dsp:cNvPr id="0" name=""/>
        <dsp:cNvSpPr/>
      </dsp:nvSpPr>
      <dsp:spPr>
        <a:xfrm>
          <a:off x="569079" y="264521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s-CO" sz="1400" kern="1200" dirty="0"/>
            <a:t>Beneficencia – Hacer el bien</a:t>
          </a:r>
          <a:endParaRPr lang="en-US" sz="1400" kern="1200" dirty="0"/>
        </a:p>
      </dsp:txBody>
      <dsp:txXfrm>
        <a:off x="569079" y="2645217"/>
        <a:ext cx="2072362" cy="720000"/>
      </dsp:txXfrm>
    </dsp:sp>
    <dsp:sp modelId="{BFEDE3E0-9EFE-409A-A321-0F6F72C8A157}">
      <dsp:nvSpPr>
        <dsp:cNvPr id="0" name=""/>
        <dsp:cNvSpPr/>
      </dsp:nvSpPr>
      <dsp:spPr>
        <a:xfrm>
          <a:off x="3408216" y="987326"/>
          <a:ext cx="1264141" cy="1264141"/>
        </a:xfrm>
        <a:prstGeom prst="round2DiagRect">
          <a:avLst>
            <a:gd name="adj1" fmla="val 29727"/>
            <a:gd name="adj2" fmla="val 0"/>
          </a:avLst>
        </a:prstGeom>
        <a:solidFill>
          <a:schemeClr val="accent2">
            <a:hueOff val="-485121"/>
            <a:satOff val="-27976"/>
            <a:lumOff val="2876"/>
            <a:alphaOff val="0"/>
          </a:schemeClr>
        </a:solidFill>
        <a:ln>
          <a:noFill/>
        </a:ln>
        <a:effectLst/>
      </dsp:spPr>
      <dsp:style>
        <a:lnRef idx="0">
          <a:scrgbClr r="0" g="0" b="0"/>
        </a:lnRef>
        <a:fillRef idx="1">
          <a:scrgbClr r="0" g="0" b="0"/>
        </a:fillRef>
        <a:effectRef idx="0">
          <a:scrgbClr r="0" g="0" b="0"/>
        </a:effectRef>
        <a:fontRef idx="minor"/>
      </dsp:style>
    </dsp:sp>
    <dsp:sp modelId="{80581232-E072-49FB-BAEE-8B8450262101}">
      <dsp:nvSpPr>
        <dsp:cNvPr id="0" name=""/>
        <dsp:cNvSpPr/>
      </dsp:nvSpPr>
      <dsp:spPr>
        <a:xfrm>
          <a:off x="3677623" y="1256734"/>
          <a:ext cx="725326" cy="725326"/>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63C2BE-209D-4C05-B41A-75AB07A2C7BA}">
      <dsp:nvSpPr>
        <dsp:cNvPr id="0" name=""/>
        <dsp:cNvSpPr/>
      </dsp:nvSpPr>
      <dsp:spPr>
        <a:xfrm>
          <a:off x="3004105" y="264521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s-CO" sz="1400" kern="1200"/>
            <a:t>No maleficencia – No dañar</a:t>
          </a:r>
          <a:endParaRPr lang="en-US" sz="1400" kern="1200"/>
        </a:p>
      </dsp:txBody>
      <dsp:txXfrm>
        <a:off x="3004105" y="2645217"/>
        <a:ext cx="2072362" cy="720000"/>
      </dsp:txXfrm>
    </dsp:sp>
    <dsp:sp modelId="{722D7FEC-442B-4410-A9A5-61CD01C1E62C}">
      <dsp:nvSpPr>
        <dsp:cNvPr id="0" name=""/>
        <dsp:cNvSpPr/>
      </dsp:nvSpPr>
      <dsp:spPr>
        <a:xfrm>
          <a:off x="5843242" y="987326"/>
          <a:ext cx="1264141" cy="1264141"/>
        </a:xfrm>
        <a:prstGeom prst="round2DiagRect">
          <a:avLst>
            <a:gd name="adj1" fmla="val 29727"/>
            <a:gd name="adj2" fmla="val 0"/>
          </a:avLst>
        </a:prstGeom>
        <a:solidFill>
          <a:schemeClr val="accent2">
            <a:hueOff val="-970242"/>
            <a:satOff val="-55952"/>
            <a:lumOff val="5752"/>
            <a:alphaOff val="0"/>
          </a:schemeClr>
        </a:solidFill>
        <a:ln>
          <a:noFill/>
        </a:ln>
        <a:effectLst/>
      </dsp:spPr>
      <dsp:style>
        <a:lnRef idx="0">
          <a:scrgbClr r="0" g="0" b="0"/>
        </a:lnRef>
        <a:fillRef idx="1">
          <a:scrgbClr r="0" g="0" b="0"/>
        </a:fillRef>
        <a:effectRef idx="0">
          <a:scrgbClr r="0" g="0" b="0"/>
        </a:effectRef>
        <a:fontRef idx="minor"/>
      </dsp:style>
    </dsp:sp>
    <dsp:sp modelId="{BE782726-D7F6-42FA-8C47-12AA1C744845}">
      <dsp:nvSpPr>
        <dsp:cNvPr id="0" name=""/>
        <dsp:cNvSpPr/>
      </dsp:nvSpPr>
      <dsp:spPr>
        <a:xfrm>
          <a:off x="6112649" y="1256734"/>
          <a:ext cx="725326" cy="725326"/>
        </a:xfrm>
        <a:prstGeom prst="rect">
          <a:avLst/>
        </a:prstGeom>
        <a:blipFill rotWithShape="1">
          <a:blip xmlns:r="http://schemas.openxmlformats.org/officeDocument/2006/relationships" r:embed="rId4"/>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928112-D4C3-486D-82BC-96CD0B1FCD9F}">
      <dsp:nvSpPr>
        <dsp:cNvPr id="0" name=""/>
        <dsp:cNvSpPr/>
      </dsp:nvSpPr>
      <dsp:spPr>
        <a:xfrm>
          <a:off x="5439131" y="264521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s-CO" sz="1400" kern="1200"/>
            <a:t>Autonomía – Consentimiento informado</a:t>
          </a:r>
          <a:endParaRPr lang="en-US" sz="1400" kern="1200"/>
        </a:p>
      </dsp:txBody>
      <dsp:txXfrm>
        <a:off x="5439131" y="2645217"/>
        <a:ext cx="2072362" cy="720000"/>
      </dsp:txXfrm>
    </dsp:sp>
    <dsp:sp modelId="{6211450C-B45B-41AD-95F3-D22E033A708A}">
      <dsp:nvSpPr>
        <dsp:cNvPr id="0" name=""/>
        <dsp:cNvSpPr/>
      </dsp:nvSpPr>
      <dsp:spPr>
        <a:xfrm>
          <a:off x="8278268" y="987326"/>
          <a:ext cx="1264141" cy="1264141"/>
        </a:xfrm>
        <a:prstGeom prst="round2DiagRect">
          <a:avLst>
            <a:gd name="adj1" fmla="val 29727"/>
            <a:gd name="adj2" fmla="val 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dsp:style>
    </dsp:sp>
    <dsp:sp modelId="{35A800F4-1F1A-4403-B8C4-4E8B72039BA1}">
      <dsp:nvSpPr>
        <dsp:cNvPr id="0" name=""/>
        <dsp:cNvSpPr/>
      </dsp:nvSpPr>
      <dsp:spPr>
        <a:xfrm>
          <a:off x="8547675" y="1256734"/>
          <a:ext cx="725326" cy="725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DF0D34-2F6A-4749-BD62-9571149E0A92}">
      <dsp:nvSpPr>
        <dsp:cNvPr id="0" name=""/>
        <dsp:cNvSpPr/>
      </dsp:nvSpPr>
      <dsp:spPr>
        <a:xfrm>
          <a:off x="7874157" y="2645217"/>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s-CO" sz="1400" kern="1200"/>
            <a:t>Justicia – No discriminar arbitraria. Actuar conforme a la ley</a:t>
          </a:r>
          <a:endParaRPr lang="en-US" sz="1400" kern="1200"/>
        </a:p>
      </dsp:txBody>
      <dsp:txXfrm>
        <a:off x="7874157" y="2645217"/>
        <a:ext cx="2072362"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AAC56-8220-480D-BE95-EB6D051F2D6D}">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DFFAE8-28D0-46BC-A6FC-6141F05457EC}">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ES" sz="2900" kern="1200"/>
            <a:t>Respetar el derecho del paciente competente a aceptar o rechazar un tratamiento. </a:t>
          </a:r>
          <a:endParaRPr lang="en-US" sz="2900" kern="1200"/>
        </a:p>
      </dsp:txBody>
      <dsp:txXfrm>
        <a:off x="0" y="2703"/>
        <a:ext cx="6900512" cy="1843578"/>
      </dsp:txXfrm>
    </dsp:sp>
    <dsp:sp modelId="{F87E0FF9-1B5D-4B15-8C6B-20C80BA12126}">
      <dsp:nvSpPr>
        <dsp:cNvPr id="0" name=""/>
        <dsp:cNvSpPr/>
      </dsp:nvSpPr>
      <dsp:spPr>
        <a:xfrm>
          <a:off x="0" y="1846281"/>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B5B9-75DB-4A20-AEF2-10BE30B8A3E5}">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ES" sz="2900" kern="1200"/>
            <a:t>Permitir que su opinión sea influenciada por beneficio personal o discriminación injusta. </a:t>
          </a:r>
          <a:endParaRPr lang="en-US" sz="2900" kern="1200"/>
        </a:p>
      </dsp:txBody>
      <dsp:txXfrm>
        <a:off x="0" y="1846281"/>
        <a:ext cx="6900512" cy="1843578"/>
      </dsp:txXfrm>
    </dsp:sp>
    <dsp:sp modelId="{30DB8120-F290-4C08-B657-A34640AA4A9D}">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B6DA7D-FC00-446D-A2DD-10DE05515DA5}">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ES" sz="2900" kern="1200"/>
            <a:t>Dedicarse a proporcionar un servicio médico competente, con plena independencia profesional y moral, con compasión y respeto por la dignidad humana.</a:t>
          </a:r>
          <a:endParaRPr lang="en-US" sz="2900" kern="1200"/>
        </a:p>
      </dsp:txBody>
      <dsp:txXfrm>
        <a:off x="0" y="3689859"/>
        <a:ext cx="6900512" cy="1843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833678-7C6C-4DE9-931F-6E058BFDB9AD}">
      <dsp:nvSpPr>
        <dsp:cNvPr id="0" name=""/>
        <dsp:cNvSpPr/>
      </dsp:nvSpPr>
      <dsp:spPr>
        <a:xfrm>
          <a:off x="1747800" y="57790"/>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D17141-0B59-4B59-B2FE-240712892A41}">
      <dsp:nvSpPr>
        <dsp:cNvPr id="0" name=""/>
        <dsp:cNvSpPr/>
      </dsp:nvSpPr>
      <dsp:spPr>
        <a:xfrm>
          <a:off x="559800" y="1923315"/>
          <a:ext cx="4320000" cy="2548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s-ES" sz="2000" kern="1200" dirty="0"/>
            <a:t>Rama de la ética que promueve principios y valores entre los profesionales médicos: respeto y conciencia en el tratamiento de pacientes.</a:t>
          </a:r>
          <a:endParaRPr lang="en-US" sz="2000" kern="1200" dirty="0"/>
        </a:p>
      </dsp:txBody>
      <dsp:txXfrm>
        <a:off x="559800" y="1923315"/>
        <a:ext cx="4320000" cy="2548690"/>
      </dsp:txXfrm>
    </dsp:sp>
    <dsp:sp modelId="{0A4ED672-638C-465B-A2D0-7D8F0F66516C}">
      <dsp:nvSpPr>
        <dsp:cNvPr id="0" name=""/>
        <dsp:cNvSpPr/>
      </dsp:nvSpPr>
      <dsp:spPr>
        <a:xfrm>
          <a:off x="6823800" y="73795"/>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D2E8A3-323E-4748-B3A4-6C6C6CD6F3FD}">
      <dsp:nvSpPr>
        <dsp:cNvPr id="0" name=""/>
        <dsp:cNvSpPr/>
      </dsp:nvSpPr>
      <dsp:spPr>
        <a:xfrm>
          <a:off x="5635800" y="1971331"/>
          <a:ext cx="4320000" cy="2484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s-ES" sz="2000" kern="1200" dirty="0"/>
            <a:t>O sea, debe echar luz sobre lo que debe y no debe hacerse en casos puntuales.</a:t>
          </a:r>
          <a:endParaRPr lang="en-US" sz="2000" kern="1200" dirty="0"/>
        </a:p>
      </dsp:txBody>
      <dsp:txXfrm>
        <a:off x="5635800" y="1971331"/>
        <a:ext cx="4320000" cy="2484669"/>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CC2FB8-9CEA-4D56-B59D-4052FCA13BF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2302E018-ADF2-4D51-A7CA-7ECBBE6F6E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0DE1E74D-A077-4752-8010-BFD928B17214}"/>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5" name="Marcador de pie de página 4">
            <a:extLst>
              <a:ext uri="{FF2B5EF4-FFF2-40B4-BE49-F238E27FC236}">
                <a16:creationId xmlns:a16="http://schemas.microsoft.com/office/drawing/2014/main" id="{1575BD0B-7016-4DA2-A96C-02053CF22C1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960A13D-19C7-445A-AF6C-02F6C255CA97}"/>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380634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AFEA1-4CEC-4BEC-BAF2-42E0A838EB3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9F3B2C9-029C-46C0-9CD2-040523B6447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CFE6309-19B3-44E2-BAD4-C4B970196946}"/>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5" name="Marcador de pie de página 4">
            <a:extLst>
              <a:ext uri="{FF2B5EF4-FFF2-40B4-BE49-F238E27FC236}">
                <a16:creationId xmlns:a16="http://schemas.microsoft.com/office/drawing/2014/main" id="{2ADE561D-9962-47E3-A1EA-73DDE5202CB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090D4F-04FD-4AF4-B5CA-2B8D9B5A30F5}"/>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4234801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28373A-4BD3-47EF-87C7-89BA42ED5F1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511BA10-21A6-440F-93AE-134E6C6A6A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A4EE85-CE89-4090-8402-089462D98219}"/>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5" name="Marcador de pie de página 4">
            <a:extLst>
              <a:ext uri="{FF2B5EF4-FFF2-40B4-BE49-F238E27FC236}">
                <a16:creationId xmlns:a16="http://schemas.microsoft.com/office/drawing/2014/main" id="{4E573B91-1BFE-4422-B5B8-1206D000717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12B58A3-5831-41D5-9772-E4FC310AFD60}"/>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1591156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6583E3-D61A-44EE-91B6-2DD27F5019C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72ED855-B476-4DA7-B089-CF032977B72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E77C0793-1E49-48B9-BB4D-8C8CBCA0318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6108160E-1291-492B-8C74-EB511257649D}"/>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6" name="Marcador de pie de página 5">
            <a:extLst>
              <a:ext uri="{FF2B5EF4-FFF2-40B4-BE49-F238E27FC236}">
                <a16:creationId xmlns:a16="http://schemas.microsoft.com/office/drawing/2014/main" id="{A25821E4-AD19-4287-A57D-2CBA435619C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ED64948-6597-4D86-9D97-3D2CF77936BD}"/>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1091621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A5E5D6-F071-4EB3-AF01-C5217B0A775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92FBC8C-18DA-4948-92D2-188A7D630F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40CDF4D-FB9A-4981-92E5-AAC6BF9635E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347C1D3F-33DE-4746-927B-7EBD6845B5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DFB342A-CDCC-4C3C-A7FD-E88CFBB05E3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F9DE4F6E-B5CA-4792-B0E3-5C186AEBF4FC}"/>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8" name="Marcador de pie de página 7">
            <a:extLst>
              <a:ext uri="{FF2B5EF4-FFF2-40B4-BE49-F238E27FC236}">
                <a16:creationId xmlns:a16="http://schemas.microsoft.com/office/drawing/2014/main" id="{78FEFDE9-87D0-43B3-B0CC-235B6C813E97}"/>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B18CD47B-2568-4773-837F-DF3E9E51449B}"/>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621199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B95249-A7CC-4991-B2E7-741585C829A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AEAE472B-B07E-46FA-8429-AF0495DF634F}"/>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4" name="Marcador de pie de página 3">
            <a:extLst>
              <a:ext uri="{FF2B5EF4-FFF2-40B4-BE49-F238E27FC236}">
                <a16:creationId xmlns:a16="http://schemas.microsoft.com/office/drawing/2014/main" id="{2E0F61F8-5A78-43C1-9E52-9502D855EAB1}"/>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4E162C6F-A0EE-4CC2-9918-84859D4810F4}"/>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389070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0CE7364-ADE5-44FF-8736-FC28F8B9429E}"/>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3" name="Marcador de pie de página 2">
            <a:extLst>
              <a:ext uri="{FF2B5EF4-FFF2-40B4-BE49-F238E27FC236}">
                <a16:creationId xmlns:a16="http://schemas.microsoft.com/office/drawing/2014/main" id="{F646692B-5D9C-4D6D-AF96-4DFCFD43E3E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B9E49D6F-ECB7-438F-9D73-F841034B73EB}"/>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39221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BBD15D-83FF-4300-B93F-D1FA170178B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0029021-099C-46BC-BFBD-E443A6F19A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788E8636-E233-4917-BAD3-20B6499F1B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067F1FF-41FE-45AA-9A74-795995660401}"/>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6" name="Marcador de pie de página 5">
            <a:extLst>
              <a:ext uri="{FF2B5EF4-FFF2-40B4-BE49-F238E27FC236}">
                <a16:creationId xmlns:a16="http://schemas.microsoft.com/office/drawing/2014/main" id="{AA0F4656-E499-4FCA-BDB1-CB121C8F800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A9E8896-F9BE-42B8-BE8C-F32067006F4B}"/>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1955038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C0DCBA-4B45-45F3-9EA1-2637246572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7F59AE32-E664-4C13-8794-3F5B9046E9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F3D24310-5512-40AC-B80A-72A459FBF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3E351D-D9BE-4237-9FE0-72BEB7E960A6}"/>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6" name="Marcador de pie de página 5">
            <a:extLst>
              <a:ext uri="{FF2B5EF4-FFF2-40B4-BE49-F238E27FC236}">
                <a16:creationId xmlns:a16="http://schemas.microsoft.com/office/drawing/2014/main" id="{4950144D-D778-4236-B69B-9A090C6524F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2492BEA-401B-469E-95D7-E9914BE23897}"/>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237143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54AC54-0714-4772-9EDE-74B40EBD4FD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E3BA1CA-D40C-4E9F-9F9E-E52C71C26FE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EB9A415-5646-4C89-9872-3DFDCAED5F23}"/>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5" name="Marcador de pie de página 4">
            <a:extLst>
              <a:ext uri="{FF2B5EF4-FFF2-40B4-BE49-F238E27FC236}">
                <a16:creationId xmlns:a16="http://schemas.microsoft.com/office/drawing/2014/main" id="{4DA5BDF1-E8DB-4425-8410-877411780C2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41E45B2-FA16-47C5-9176-9B477BFBC717}"/>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33374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AF6E219-CA9B-4F49-8DD4-D6DCEFC08BC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4D542B2-9741-4F49-94EF-681BF0D3A58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1E46FB6-122A-43B7-B863-A4FF8F9ECA69}"/>
              </a:ext>
            </a:extLst>
          </p:cNvPr>
          <p:cNvSpPr>
            <a:spLocks noGrp="1"/>
          </p:cNvSpPr>
          <p:nvPr>
            <p:ph type="dt" sz="half" idx="10"/>
          </p:nvPr>
        </p:nvSpPr>
        <p:spPr/>
        <p:txBody>
          <a:bodyPr/>
          <a:lstStyle/>
          <a:p>
            <a:fld id="{3C235EB9-D7A9-4DBE-B210-D3A0027C53E1}" type="datetimeFigureOut">
              <a:rPr lang="es-CO" smtClean="0"/>
              <a:t>15/03/2022</a:t>
            </a:fld>
            <a:endParaRPr lang="es-CO"/>
          </a:p>
        </p:txBody>
      </p:sp>
      <p:sp>
        <p:nvSpPr>
          <p:cNvPr id="5" name="Marcador de pie de página 4">
            <a:extLst>
              <a:ext uri="{FF2B5EF4-FFF2-40B4-BE49-F238E27FC236}">
                <a16:creationId xmlns:a16="http://schemas.microsoft.com/office/drawing/2014/main" id="{01D37F9D-F209-458E-9376-EABCB480DA9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9E7FCD7-7982-470D-BE26-F01D4859F21C}"/>
              </a:ext>
            </a:extLst>
          </p:cNvPr>
          <p:cNvSpPr>
            <a:spLocks noGrp="1"/>
          </p:cNvSpPr>
          <p:nvPr>
            <p:ph type="sldNum" sz="quarter" idx="12"/>
          </p:nvPr>
        </p:nvSpPr>
        <p:spPr/>
        <p:txBody>
          <a:bodyPr/>
          <a:lstStyle/>
          <a:p>
            <a:fld id="{D627B339-FE09-46AF-A069-5E10F2B707EF}" type="slidenum">
              <a:rPr lang="es-CO" smtClean="0"/>
              <a:t>‹Nº›</a:t>
            </a:fld>
            <a:endParaRPr lang="es-CO"/>
          </a:p>
        </p:txBody>
      </p:sp>
    </p:spTree>
    <p:extLst>
      <p:ext uri="{BB962C8B-B14F-4D97-AF65-F5344CB8AC3E}">
        <p14:creationId xmlns:p14="http://schemas.microsoft.com/office/powerpoint/2010/main" val="737255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9400190-DE06-407D-92BF-7D74F91CE6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62D2C71-2A56-461D-ADB9-2A463F7AE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EF47CA6-2640-4D35-AE18-1847C3B98A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235EB9-D7A9-4DBE-B210-D3A0027C53E1}" type="datetimeFigureOut">
              <a:rPr lang="es-CO" smtClean="0"/>
              <a:t>15/03/2022</a:t>
            </a:fld>
            <a:endParaRPr lang="es-CO"/>
          </a:p>
        </p:txBody>
      </p:sp>
      <p:sp>
        <p:nvSpPr>
          <p:cNvPr id="5" name="Marcador de pie de página 4">
            <a:extLst>
              <a:ext uri="{FF2B5EF4-FFF2-40B4-BE49-F238E27FC236}">
                <a16:creationId xmlns:a16="http://schemas.microsoft.com/office/drawing/2014/main" id="{664C9188-9F24-441A-8DB7-F9ECA38B60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020FD7BA-3480-46EF-B6F8-C850E51137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7B339-FE09-46AF-A069-5E10F2B707EF}" type="slidenum">
              <a:rPr lang="es-CO" smtClean="0"/>
              <a:t>‹Nº›</a:t>
            </a:fld>
            <a:endParaRPr lang="es-CO"/>
          </a:p>
        </p:txBody>
      </p:sp>
    </p:spTree>
    <p:extLst>
      <p:ext uri="{BB962C8B-B14F-4D97-AF65-F5344CB8AC3E}">
        <p14:creationId xmlns:p14="http://schemas.microsoft.com/office/powerpoint/2010/main" val="4211555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9614A5F5-5E72-47F3-A8FD-40585A3F97F1}"/>
              </a:ext>
            </a:extLst>
          </p:cNvPr>
          <p:cNvSpPr>
            <a:spLocks noGrp="1"/>
          </p:cNvSpPr>
          <p:nvPr>
            <p:ph type="ctrTitle"/>
          </p:nvPr>
        </p:nvSpPr>
        <p:spPr>
          <a:xfrm>
            <a:off x="4038600" y="1939159"/>
            <a:ext cx="7644627" cy="2751086"/>
          </a:xfrm>
        </p:spPr>
        <p:txBody>
          <a:bodyPr>
            <a:normAutofit/>
          </a:bodyPr>
          <a:lstStyle/>
          <a:p>
            <a:pPr algn="r"/>
            <a:r>
              <a:rPr lang="es-CO" dirty="0"/>
              <a:t>ETICA MEDICA</a:t>
            </a:r>
            <a:endParaRPr lang="es-CO"/>
          </a:p>
        </p:txBody>
      </p:sp>
      <p:sp>
        <p:nvSpPr>
          <p:cNvPr id="3" name="Subtítulo 2">
            <a:extLst>
              <a:ext uri="{FF2B5EF4-FFF2-40B4-BE49-F238E27FC236}">
                <a16:creationId xmlns:a16="http://schemas.microsoft.com/office/drawing/2014/main" id="{5428CFAC-AE48-4393-BFB8-F6D1F8E279A7}"/>
              </a:ext>
            </a:extLst>
          </p:cNvPr>
          <p:cNvSpPr>
            <a:spLocks noGrp="1"/>
          </p:cNvSpPr>
          <p:nvPr>
            <p:ph type="subTitle" idx="1"/>
          </p:nvPr>
        </p:nvSpPr>
        <p:spPr>
          <a:xfrm>
            <a:off x="4038600" y="4782320"/>
            <a:ext cx="7644627" cy="1329443"/>
          </a:xfrm>
        </p:spPr>
        <p:txBody>
          <a:bodyPr>
            <a:normAutofit/>
          </a:bodyPr>
          <a:lstStyle/>
          <a:p>
            <a:pPr algn="r"/>
            <a:r>
              <a:rPr lang="es-CO" dirty="0"/>
              <a:t>ALFONSO EMILIO GARCIA PINZON</a:t>
            </a:r>
            <a:endParaRPr lang="es-CO"/>
          </a:p>
        </p:txBody>
      </p:sp>
    </p:spTree>
    <p:extLst>
      <p:ext uri="{BB962C8B-B14F-4D97-AF65-F5344CB8AC3E}">
        <p14:creationId xmlns:p14="http://schemas.microsoft.com/office/powerpoint/2010/main" val="105719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7929326-3B48-4086-A571-18A8CE94A69D}"/>
              </a:ext>
            </a:extLst>
          </p:cNvPr>
          <p:cNvSpPr>
            <a:spLocks noGrp="1"/>
          </p:cNvSpPr>
          <p:nvPr>
            <p:ph type="title"/>
          </p:nvPr>
        </p:nvSpPr>
        <p:spPr>
          <a:xfrm>
            <a:off x="686834" y="1153572"/>
            <a:ext cx="3200400" cy="4461163"/>
          </a:xfrm>
        </p:spPr>
        <p:txBody>
          <a:bodyPr>
            <a:normAutofit/>
          </a:bodyPr>
          <a:lstStyle/>
          <a:p>
            <a:r>
              <a:rPr lang="es-CO">
                <a:solidFill>
                  <a:srgbClr val="FFFFFF"/>
                </a:solidFill>
              </a:rPr>
              <a:t>Normas generales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F07C3D00-712E-48F3-B7DD-91DA5F256575}"/>
              </a:ext>
            </a:extLst>
          </p:cNvPr>
          <p:cNvSpPr>
            <a:spLocks noGrp="1"/>
          </p:cNvSpPr>
          <p:nvPr>
            <p:ph idx="1"/>
          </p:nvPr>
        </p:nvSpPr>
        <p:spPr>
          <a:xfrm>
            <a:off x="4447308" y="591344"/>
            <a:ext cx="6906491" cy="5585619"/>
          </a:xfrm>
        </p:spPr>
        <p:txBody>
          <a:bodyPr anchor="ctr">
            <a:normAutofit/>
          </a:bodyPr>
          <a:lstStyle/>
          <a:p>
            <a:r>
              <a:rPr lang="es-CO" dirty="0"/>
              <a:t>Ley 23 del 18 de febrero de 1981: </a:t>
            </a:r>
            <a:r>
              <a:rPr lang="es-ES" dirty="0"/>
              <a:t>por lo cual se dictan Normas en Materia de Ética Médica</a:t>
            </a:r>
            <a:endParaRPr lang="es-CO" dirty="0"/>
          </a:p>
        </p:txBody>
      </p:sp>
    </p:spTree>
    <p:extLst>
      <p:ext uri="{BB962C8B-B14F-4D97-AF65-F5344CB8AC3E}">
        <p14:creationId xmlns:p14="http://schemas.microsoft.com/office/powerpoint/2010/main" val="155023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81605CE-8DD1-4358-B3D4-7BA8AF469D1A}"/>
              </a:ext>
            </a:extLst>
          </p:cNvPr>
          <p:cNvSpPr>
            <a:spLocks noGrp="1"/>
          </p:cNvSpPr>
          <p:nvPr>
            <p:ph type="title"/>
          </p:nvPr>
        </p:nvSpPr>
        <p:spPr>
          <a:xfrm>
            <a:off x="1389278" y="1233241"/>
            <a:ext cx="3240506" cy="4064628"/>
          </a:xfrm>
        </p:spPr>
        <p:txBody>
          <a:bodyPr>
            <a:normAutofit/>
          </a:bodyPr>
          <a:lstStyle/>
          <a:p>
            <a:r>
              <a:rPr lang="es-CO">
                <a:solidFill>
                  <a:srgbClr val="FFFFFF"/>
                </a:solidFill>
              </a:rPr>
              <a:t>¿Qué quiere decir la ética medica?</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00803EA9-00D9-40E3-9CFA-F212C984578A}"/>
              </a:ext>
            </a:extLst>
          </p:cNvPr>
          <p:cNvSpPr>
            <a:spLocks noGrp="1"/>
          </p:cNvSpPr>
          <p:nvPr>
            <p:ph idx="1"/>
          </p:nvPr>
        </p:nvSpPr>
        <p:spPr>
          <a:xfrm>
            <a:off x="6096000" y="820880"/>
            <a:ext cx="5257799" cy="4889350"/>
          </a:xfrm>
        </p:spPr>
        <p:txBody>
          <a:bodyPr anchor="t">
            <a:normAutofit/>
          </a:bodyPr>
          <a:lstStyle/>
          <a:p>
            <a:pPr marL="0" indent="0">
              <a:buNone/>
            </a:pPr>
            <a:r>
              <a:rPr lang="es-ES" dirty="0"/>
              <a:t>La ética médica es una manifestación de la ética en general y se refiere, específicamente, a los principios y normas que rigen la conducta de los profesionales de la salud. La naturaleza del trabajo en la profesión médica requiere que las reglas de conducta sean estrictas.</a:t>
            </a:r>
            <a:endParaRPr lang="es-CO"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780237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4756F64-B2B7-4709-9E5B-A99A6BD02C69}"/>
              </a:ext>
            </a:extLst>
          </p:cNvPr>
          <p:cNvSpPr>
            <a:spLocks noGrp="1"/>
          </p:cNvSpPr>
          <p:nvPr>
            <p:ph type="title"/>
          </p:nvPr>
        </p:nvSpPr>
        <p:spPr>
          <a:xfrm>
            <a:off x="838200" y="557188"/>
            <a:ext cx="10515600" cy="1133499"/>
          </a:xfrm>
        </p:spPr>
        <p:txBody>
          <a:bodyPr>
            <a:normAutofit/>
          </a:bodyPr>
          <a:lstStyle/>
          <a:p>
            <a:pPr algn="ctr"/>
            <a:r>
              <a:rPr lang="es-CO" sz="5200"/>
              <a:t>Principios de la ética médica</a:t>
            </a:r>
          </a:p>
        </p:txBody>
      </p:sp>
      <p:graphicFrame>
        <p:nvGraphicFramePr>
          <p:cNvPr id="5" name="Marcador de contenido 2">
            <a:extLst>
              <a:ext uri="{FF2B5EF4-FFF2-40B4-BE49-F238E27FC236}">
                <a16:creationId xmlns:a16="http://schemas.microsoft.com/office/drawing/2014/main" id="{5B096187-894F-42E7-9AF2-DD176F6F6139}"/>
              </a:ext>
            </a:extLst>
          </p:cNvPr>
          <p:cNvGraphicFramePr>
            <a:graphicFrameLocks noGrp="1"/>
          </p:cNvGraphicFramePr>
          <p:nvPr>
            <p:ph idx="1"/>
            <p:extLst>
              <p:ext uri="{D42A27DB-BD31-4B8C-83A1-F6EECF244321}">
                <p14:modId xmlns:p14="http://schemas.microsoft.com/office/powerpoint/2010/main" val="2808960016"/>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247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DE6A2350-A80A-4296-BD68-BD1DD2F5A7B4}"/>
              </a:ext>
            </a:extLst>
          </p:cNvPr>
          <p:cNvSpPr>
            <a:spLocks noGrp="1"/>
          </p:cNvSpPr>
          <p:nvPr>
            <p:ph type="title"/>
          </p:nvPr>
        </p:nvSpPr>
        <p:spPr>
          <a:xfrm>
            <a:off x="838200" y="365125"/>
            <a:ext cx="5387502" cy="1325563"/>
          </a:xfrm>
        </p:spPr>
        <p:txBody>
          <a:bodyPr>
            <a:normAutofit/>
          </a:bodyPr>
          <a:lstStyle/>
          <a:p>
            <a:r>
              <a:rPr lang="es-CO" dirty="0"/>
              <a:t>Beneficencia</a:t>
            </a:r>
          </a:p>
        </p:txBody>
      </p:sp>
      <p:sp>
        <p:nvSpPr>
          <p:cNvPr id="3" name="Marcador de contenido 2">
            <a:extLst>
              <a:ext uri="{FF2B5EF4-FFF2-40B4-BE49-F238E27FC236}">
                <a16:creationId xmlns:a16="http://schemas.microsoft.com/office/drawing/2014/main" id="{3063F084-63EE-4896-946D-4EB2929308C3}"/>
              </a:ext>
            </a:extLst>
          </p:cNvPr>
          <p:cNvSpPr>
            <a:spLocks noGrp="1"/>
          </p:cNvSpPr>
          <p:nvPr>
            <p:ph idx="1"/>
          </p:nvPr>
        </p:nvSpPr>
        <p:spPr>
          <a:xfrm>
            <a:off x="838200" y="1825625"/>
            <a:ext cx="5387502" cy="4351338"/>
          </a:xfrm>
        </p:spPr>
        <p:txBody>
          <a:bodyPr>
            <a:normAutofit/>
          </a:bodyPr>
          <a:lstStyle/>
          <a:p>
            <a:pPr algn="just"/>
            <a:r>
              <a:rPr lang="es-ES" dirty="0"/>
              <a:t>Implicará el accionar en beneficio de los otros siempre, dejando de lado prejuicios y haciendo prevalecer los derechos del prójimo. Al paciente desconocer la medicina, el médico está obligado a actuar de la mejor manera para procurarle su bien.</a:t>
            </a:r>
            <a:endParaRPr lang="es-CO" dirty="0"/>
          </a:p>
        </p:txBody>
      </p:sp>
      <p:pic>
        <p:nvPicPr>
          <p:cNvPr id="4" name="Imagen 3">
            <a:extLst>
              <a:ext uri="{FF2B5EF4-FFF2-40B4-BE49-F238E27FC236}">
                <a16:creationId xmlns:a16="http://schemas.microsoft.com/office/drawing/2014/main" id="{589182BE-1AB8-4DEB-9876-71B2BC172B34}"/>
              </a:ext>
            </a:extLst>
          </p:cNvPr>
          <p:cNvPicPr>
            <a:picLocks noChangeAspect="1"/>
          </p:cNvPicPr>
          <p:nvPr/>
        </p:nvPicPr>
        <p:blipFill rotWithShape="1">
          <a:blip r:embed="rId2"/>
          <a:srcRect l="21698" r="11050" b="-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5"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66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47D6575-0B06-40B2-9D0F-298202F6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Arc 10">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3E04B59-0574-4628-BF8C-E525355A388A}"/>
              </a:ext>
            </a:extLst>
          </p:cNvPr>
          <p:cNvSpPr>
            <a:spLocks noGrp="1"/>
          </p:cNvSpPr>
          <p:nvPr>
            <p:ph type="title"/>
          </p:nvPr>
        </p:nvSpPr>
        <p:spPr>
          <a:xfrm>
            <a:off x="892818" y="1370171"/>
            <a:ext cx="5085580" cy="2387600"/>
          </a:xfrm>
        </p:spPr>
        <p:txBody>
          <a:bodyPr vert="horz" lIns="91440" tIns="45720" rIns="91440" bIns="45720" rtlCol="0" anchor="b">
            <a:normAutofit/>
          </a:bodyPr>
          <a:lstStyle/>
          <a:p>
            <a:r>
              <a:rPr lang="en-US" sz="6000" dirty="0" err="1">
                <a:solidFill>
                  <a:schemeClr val="bg1"/>
                </a:solidFill>
              </a:rPr>
              <a:t>Autonomía</a:t>
            </a:r>
            <a:endParaRPr lang="en-US" sz="6000" dirty="0">
              <a:solidFill>
                <a:schemeClr val="bg1"/>
              </a:solidFill>
            </a:endParaRPr>
          </a:p>
        </p:txBody>
      </p:sp>
      <p:sp>
        <p:nvSpPr>
          <p:cNvPr id="3" name="Marcador de contenido 2">
            <a:extLst>
              <a:ext uri="{FF2B5EF4-FFF2-40B4-BE49-F238E27FC236}">
                <a16:creationId xmlns:a16="http://schemas.microsoft.com/office/drawing/2014/main" id="{F3F87195-3E7F-4DDC-BB98-F46A2B0DC67D}"/>
              </a:ext>
            </a:extLst>
          </p:cNvPr>
          <p:cNvSpPr>
            <a:spLocks noGrp="1"/>
          </p:cNvSpPr>
          <p:nvPr>
            <p:ph idx="1"/>
          </p:nvPr>
        </p:nvSpPr>
        <p:spPr>
          <a:xfrm>
            <a:off x="892818" y="3849845"/>
            <a:ext cx="5085580" cy="1881751"/>
          </a:xfrm>
        </p:spPr>
        <p:txBody>
          <a:bodyPr vert="horz" lIns="91440" tIns="45720" rIns="91440" bIns="45720" rtlCol="0">
            <a:normAutofit/>
          </a:bodyPr>
          <a:lstStyle/>
          <a:p>
            <a:pPr marL="0" indent="0">
              <a:buNone/>
            </a:pPr>
            <a:r>
              <a:rPr lang="en-US" sz="2400">
                <a:solidFill>
                  <a:schemeClr val="bg1"/>
                </a:solidFill>
              </a:rPr>
              <a:t>Capacidad de imponerse normas y no caer en presiones del exterior</a:t>
            </a:r>
          </a:p>
        </p:txBody>
      </p:sp>
      <p:sp>
        <p:nvSpPr>
          <p:cNvPr id="13" name="Oval 12">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802" y="832686"/>
            <a:ext cx="1104943" cy="10749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15BC76BB-DECE-4645-9EA6-739CD2ECE204}"/>
              </a:ext>
            </a:extLst>
          </p:cNvPr>
          <p:cNvPicPr>
            <a:picLocks noChangeAspect="1"/>
          </p:cNvPicPr>
          <p:nvPr/>
        </p:nvPicPr>
        <p:blipFill rotWithShape="1">
          <a:blip r:embed="rId2"/>
          <a:srcRect l="28914" r="11086"/>
          <a:stretch/>
        </p:blipFill>
        <p:spPr>
          <a:xfrm>
            <a:off x="6520859" y="795510"/>
            <a:ext cx="5137520" cy="513752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15" name="Rectangle 14">
            <a:extLst>
              <a:ext uri="{FF2B5EF4-FFF2-40B4-BE49-F238E27FC236}">
                <a16:creationId xmlns:a16="http://schemas.microsoft.com/office/drawing/2014/main" id="{0DA5DB8B-7E5C-4ABC-8069-A9A8806F3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2154" y="4925384"/>
            <a:ext cx="876704" cy="876704"/>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104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ítulo 3">
            <a:extLst>
              <a:ext uri="{FF2B5EF4-FFF2-40B4-BE49-F238E27FC236}">
                <a16:creationId xmlns:a16="http://schemas.microsoft.com/office/drawing/2014/main" id="{98485AEE-820E-4DEF-B26B-F9B08FF53A50}"/>
              </a:ext>
            </a:extLst>
          </p:cNvPr>
          <p:cNvSpPr>
            <a:spLocks noGrp="1"/>
          </p:cNvSpPr>
          <p:nvPr>
            <p:ph type="title"/>
          </p:nvPr>
        </p:nvSpPr>
        <p:spPr>
          <a:xfrm>
            <a:off x="838200" y="365125"/>
            <a:ext cx="10515600" cy="1325563"/>
          </a:xfrm>
        </p:spPr>
        <p:txBody>
          <a:bodyPr>
            <a:normAutofit/>
          </a:bodyPr>
          <a:lstStyle/>
          <a:p>
            <a:r>
              <a:rPr lang="es-CO"/>
              <a:t>Autonomía</a:t>
            </a:r>
            <a:endParaRPr lang="es-CO"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Marcador de contenido 2">
            <a:extLst>
              <a:ext uri="{FF2B5EF4-FFF2-40B4-BE49-F238E27FC236}">
                <a16:creationId xmlns:a16="http://schemas.microsoft.com/office/drawing/2014/main" id="{695F5E7F-5B11-47FB-A0E6-683520E98D62}"/>
              </a:ext>
            </a:extLst>
          </p:cNvPr>
          <p:cNvSpPr>
            <a:spLocks noGrp="1"/>
          </p:cNvSpPr>
          <p:nvPr>
            <p:ph idx="1"/>
          </p:nvPr>
        </p:nvSpPr>
        <p:spPr>
          <a:xfrm>
            <a:off x="838200" y="1825625"/>
            <a:ext cx="10515600" cy="4351338"/>
          </a:xfrm>
        </p:spPr>
        <p:txBody>
          <a:bodyPr>
            <a:normAutofit/>
          </a:bodyPr>
          <a:lstStyle/>
          <a:p>
            <a:r>
              <a:rPr lang="es-ES"/>
              <a:t>Y con respecto al principio de autonomía que afecta directamente al paciente y que le permite poder decir si someterse o no a una operación o tratamiento, el ejemplo más emblemático es el del consentimiento informado, y que consiste en que el paciente otorgue su permiso y aceptación por escrito ante la inminencia de una práctica médica.</a:t>
            </a:r>
          </a:p>
          <a:p>
            <a:r>
              <a:rPr lang="es-ES"/>
              <a:t>Esa aceptación marcará su conocimiento de los pros y contras de la práctica a la que se someterá.</a:t>
            </a:r>
            <a:endParaRPr lang="es-CO"/>
          </a:p>
        </p:txBody>
      </p:sp>
    </p:spTree>
    <p:extLst>
      <p:ext uri="{BB962C8B-B14F-4D97-AF65-F5344CB8AC3E}">
        <p14:creationId xmlns:p14="http://schemas.microsoft.com/office/powerpoint/2010/main" val="3531965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666ADE2-04B1-4DFD-AB66-F43E6EE59A1B}"/>
              </a:ext>
            </a:extLst>
          </p:cNvPr>
          <p:cNvSpPr>
            <a:spLocks noGrp="1"/>
          </p:cNvSpPr>
          <p:nvPr>
            <p:ph type="title"/>
          </p:nvPr>
        </p:nvSpPr>
        <p:spPr>
          <a:xfrm>
            <a:off x="5894962" y="479493"/>
            <a:ext cx="5458838" cy="1325563"/>
          </a:xfrm>
        </p:spPr>
        <p:txBody>
          <a:bodyPr>
            <a:normAutofit/>
          </a:bodyPr>
          <a:lstStyle/>
          <a:p>
            <a:r>
              <a:rPr lang="es-CO" dirty="0"/>
              <a:t>Justicia</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n 3">
            <a:extLst>
              <a:ext uri="{FF2B5EF4-FFF2-40B4-BE49-F238E27FC236}">
                <a16:creationId xmlns:a16="http://schemas.microsoft.com/office/drawing/2014/main" id="{30910E93-9EE4-4854-95EF-206EAFF7BBB4}"/>
              </a:ext>
            </a:extLst>
          </p:cNvPr>
          <p:cNvPicPr>
            <a:picLocks noChangeAspect="1"/>
          </p:cNvPicPr>
          <p:nvPr/>
        </p:nvPicPr>
        <p:blipFill>
          <a:blip r:embed="rId2"/>
          <a:stretch>
            <a:fillRect/>
          </a:stretch>
        </p:blipFill>
        <p:spPr>
          <a:xfrm>
            <a:off x="703182" y="1554916"/>
            <a:ext cx="4777381" cy="357842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Marcador de contenido 2">
            <a:extLst>
              <a:ext uri="{FF2B5EF4-FFF2-40B4-BE49-F238E27FC236}">
                <a16:creationId xmlns:a16="http://schemas.microsoft.com/office/drawing/2014/main" id="{E2D40868-887C-4137-9494-502C21C28C6A}"/>
              </a:ext>
            </a:extLst>
          </p:cNvPr>
          <p:cNvSpPr>
            <a:spLocks noGrp="1"/>
          </p:cNvSpPr>
          <p:nvPr>
            <p:ph idx="1"/>
          </p:nvPr>
        </p:nvSpPr>
        <p:spPr>
          <a:xfrm>
            <a:off x="5894962" y="1984443"/>
            <a:ext cx="5458838" cy="4192520"/>
          </a:xfrm>
        </p:spPr>
        <p:txBody>
          <a:bodyPr>
            <a:normAutofit/>
          </a:bodyPr>
          <a:lstStyle/>
          <a:p>
            <a:r>
              <a:rPr lang="es-ES" dirty="0"/>
              <a:t>Tratar a cada cual como es debido sin que medien discriminaciones por diversas condiciones, es decir, todos los pacientes deben recibir el mismo trato</a:t>
            </a:r>
            <a:endParaRPr lang="es-CO" dirty="0"/>
          </a:p>
        </p:txBody>
      </p:sp>
    </p:spTree>
    <p:extLst>
      <p:ext uri="{BB962C8B-B14F-4D97-AF65-F5344CB8AC3E}">
        <p14:creationId xmlns:p14="http://schemas.microsoft.com/office/powerpoint/2010/main" val="3684561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17300776-F321-4652-9F2F-6BD01237AD25}"/>
              </a:ext>
            </a:extLst>
          </p:cNvPr>
          <p:cNvPicPr>
            <a:picLocks noChangeAspect="1"/>
          </p:cNvPicPr>
          <p:nvPr/>
        </p:nvPicPr>
        <p:blipFill>
          <a:blip r:embed="rId2"/>
          <a:stretch>
            <a:fillRect/>
          </a:stretch>
        </p:blipFill>
        <p:spPr>
          <a:xfrm>
            <a:off x="764988" y="2485689"/>
            <a:ext cx="3368969" cy="1886622"/>
          </a:xfrm>
          <a:prstGeom prst="rect">
            <a:avLst/>
          </a:prstGeom>
        </p:spPr>
      </p:pic>
      <p:sp>
        <p:nvSpPr>
          <p:cNvPr id="26" name="Freeform: Shape 10">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ítulo 1">
            <a:extLst>
              <a:ext uri="{FF2B5EF4-FFF2-40B4-BE49-F238E27FC236}">
                <a16:creationId xmlns:a16="http://schemas.microsoft.com/office/drawing/2014/main" id="{3F7DAAD7-3DB8-4C1F-A747-82EC6F2EF5FD}"/>
              </a:ext>
            </a:extLst>
          </p:cNvPr>
          <p:cNvSpPr>
            <a:spLocks noGrp="1"/>
          </p:cNvSpPr>
          <p:nvPr>
            <p:ph type="title"/>
          </p:nvPr>
        </p:nvSpPr>
        <p:spPr>
          <a:xfrm>
            <a:off x="5759354" y="457201"/>
            <a:ext cx="5337270" cy="1835911"/>
          </a:xfrm>
        </p:spPr>
        <p:txBody>
          <a:bodyPr anchor="b">
            <a:normAutofit/>
          </a:bodyPr>
          <a:lstStyle/>
          <a:p>
            <a:r>
              <a:rPr lang="es-CO" sz="5400" dirty="0">
                <a:solidFill>
                  <a:srgbClr val="FFFFFF"/>
                </a:solidFill>
              </a:rPr>
              <a:t>No maleficencia</a:t>
            </a:r>
          </a:p>
        </p:txBody>
      </p:sp>
      <p:sp>
        <p:nvSpPr>
          <p:cNvPr id="27" name="sketch lin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353" y="2560829"/>
            <a:ext cx="5029200" cy="18288"/>
          </a:xfrm>
          <a:custGeom>
            <a:avLst/>
            <a:gdLst>
              <a:gd name="connsiteX0" fmla="*/ 0 w 5029200"/>
              <a:gd name="connsiteY0" fmla="*/ 0 h 18288"/>
              <a:gd name="connsiteX1" fmla="*/ 528066 w 5029200"/>
              <a:gd name="connsiteY1" fmla="*/ 0 h 18288"/>
              <a:gd name="connsiteX2" fmla="*/ 1207008 w 5029200"/>
              <a:gd name="connsiteY2" fmla="*/ 0 h 18288"/>
              <a:gd name="connsiteX3" fmla="*/ 1785366 w 5029200"/>
              <a:gd name="connsiteY3" fmla="*/ 0 h 18288"/>
              <a:gd name="connsiteX4" fmla="*/ 2313432 w 5029200"/>
              <a:gd name="connsiteY4" fmla="*/ 0 h 18288"/>
              <a:gd name="connsiteX5" fmla="*/ 2992374 w 5029200"/>
              <a:gd name="connsiteY5" fmla="*/ 0 h 18288"/>
              <a:gd name="connsiteX6" fmla="*/ 3621024 w 5029200"/>
              <a:gd name="connsiteY6" fmla="*/ 0 h 18288"/>
              <a:gd name="connsiteX7" fmla="*/ 4249674 w 5029200"/>
              <a:gd name="connsiteY7" fmla="*/ 0 h 18288"/>
              <a:gd name="connsiteX8" fmla="*/ 5029200 w 5029200"/>
              <a:gd name="connsiteY8" fmla="*/ 0 h 18288"/>
              <a:gd name="connsiteX9" fmla="*/ 5029200 w 5029200"/>
              <a:gd name="connsiteY9" fmla="*/ 18288 h 18288"/>
              <a:gd name="connsiteX10" fmla="*/ 4501134 w 5029200"/>
              <a:gd name="connsiteY10" fmla="*/ 18288 h 18288"/>
              <a:gd name="connsiteX11" fmla="*/ 4023360 w 5029200"/>
              <a:gd name="connsiteY11" fmla="*/ 18288 h 18288"/>
              <a:gd name="connsiteX12" fmla="*/ 3344418 w 5029200"/>
              <a:gd name="connsiteY12" fmla="*/ 18288 h 18288"/>
              <a:gd name="connsiteX13" fmla="*/ 2816352 w 5029200"/>
              <a:gd name="connsiteY13" fmla="*/ 18288 h 18288"/>
              <a:gd name="connsiteX14" fmla="*/ 2137410 w 5029200"/>
              <a:gd name="connsiteY14" fmla="*/ 18288 h 18288"/>
              <a:gd name="connsiteX15" fmla="*/ 1408176 w 5029200"/>
              <a:gd name="connsiteY15" fmla="*/ 18288 h 18288"/>
              <a:gd name="connsiteX16" fmla="*/ 829818 w 5029200"/>
              <a:gd name="connsiteY16" fmla="*/ 18288 h 18288"/>
              <a:gd name="connsiteX17" fmla="*/ 0 w 5029200"/>
              <a:gd name="connsiteY17" fmla="*/ 18288 h 18288"/>
              <a:gd name="connsiteX18" fmla="*/ 0 w 5029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200" h="18288" fill="none" extrusionOk="0">
                <a:moveTo>
                  <a:pt x="0" y="0"/>
                </a:moveTo>
                <a:cubicBezTo>
                  <a:pt x="142937" y="1696"/>
                  <a:pt x="371859" y="12840"/>
                  <a:pt x="528066" y="0"/>
                </a:cubicBezTo>
                <a:cubicBezTo>
                  <a:pt x="684273" y="-12840"/>
                  <a:pt x="928949" y="-5725"/>
                  <a:pt x="1207008" y="0"/>
                </a:cubicBezTo>
                <a:cubicBezTo>
                  <a:pt x="1485067" y="5725"/>
                  <a:pt x="1562886" y="-21331"/>
                  <a:pt x="1785366" y="0"/>
                </a:cubicBezTo>
                <a:cubicBezTo>
                  <a:pt x="2007846" y="21331"/>
                  <a:pt x="2056226" y="25221"/>
                  <a:pt x="2313432" y="0"/>
                </a:cubicBezTo>
                <a:cubicBezTo>
                  <a:pt x="2570638" y="-25221"/>
                  <a:pt x="2732455" y="16294"/>
                  <a:pt x="2992374" y="0"/>
                </a:cubicBezTo>
                <a:cubicBezTo>
                  <a:pt x="3252293" y="-16294"/>
                  <a:pt x="3319267" y="-29774"/>
                  <a:pt x="3621024" y="0"/>
                </a:cubicBezTo>
                <a:cubicBezTo>
                  <a:pt x="3922781" y="29774"/>
                  <a:pt x="3998107" y="-1004"/>
                  <a:pt x="4249674" y="0"/>
                </a:cubicBezTo>
                <a:cubicBezTo>
                  <a:pt x="4501241" y="1004"/>
                  <a:pt x="4792523" y="-4510"/>
                  <a:pt x="5029200" y="0"/>
                </a:cubicBezTo>
                <a:cubicBezTo>
                  <a:pt x="5029730" y="6954"/>
                  <a:pt x="5029934" y="12839"/>
                  <a:pt x="5029200" y="18288"/>
                </a:cubicBezTo>
                <a:cubicBezTo>
                  <a:pt x="4805432" y="23154"/>
                  <a:pt x="4715801" y="17034"/>
                  <a:pt x="4501134" y="18288"/>
                </a:cubicBezTo>
                <a:cubicBezTo>
                  <a:pt x="4286467" y="19542"/>
                  <a:pt x="4193719" y="41701"/>
                  <a:pt x="4023360" y="18288"/>
                </a:cubicBezTo>
                <a:cubicBezTo>
                  <a:pt x="3853001" y="-5125"/>
                  <a:pt x="3676466" y="16909"/>
                  <a:pt x="3344418" y="18288"/>
                </a:cubicBezTo>
                <a:cubicBezTo>
                  <a:pt x="3012370" y="19667"/>
                  <a:pt x="2945824" y="14410"/>
                  <a:pt x="2816352" y="18288"/>
                </a:cubicBezTo>
                <a:cubicBezTo>
                  <a:pt x="2686880" y="22166"/>
                  <a:pt x="2438351" y="13507"/>
                  <a:pt x="2137410" y="18288"/>
                </a:cubicBezTo>
                <a:cubicBezTo>
                  <a:pt x="1836469" y="23069"/>
                  <a:pt x="1581391" y="46111"/>
                  <a:pt x="1408176" y="18288"/>
                </a:cubicBezTo>
                <a:cubicBezTo>
                  <a:pt x="1234961" y="-9535"/>
                  <a:pt x="1040489" y="-7495"/>
                  <a:pt x="829818" y="18288"/>
                </a:cubicBezTo>
                <a:cubicBezTo>
                  <a:pt x="619147" y="44071"/>
                  <a:pt x="238626" y="37568"/>
                  <a:pt x="0" y="18288"/>
                </a:cubicBezTo>
                <a:cubicBezTo>
                  <a:pt x="-570" y="9279"/>
                  <a:pt x="132" y="5100"/>
                  <a:pt x="0" y="0"/>
                </a:cubicBezTo>
                <a:close/>
              </a:path>
              <a:path w="5029200" h="18288" stroke="0" extrusionOk="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59981" y="-21788"/>
                  <a:pt x="2942082" y="0"/>
                </a:cubicBezTo>
                <a:cubicBezTo>
                  <a:pt x="3124183" y="21788"/>
                  <a:pt x="3482217" y="8836"/>
                  <a:pt x="3671316" y="0"/>
                </a:cubicBezTo>
                <a:cubicBezTo>
                  <a:pt x="3860415" y="-8836"/>
                  <a:pt x="4058665" y="-25048"/>
                  <a:pt x="4199382" y="0"/>
                </a:cubicBezTo>
                <a:cubicBezTo>
                  <a:pt x="4340099" y="25048"/>
                  <a:pt x="4735096" y="-22088"/>
                  <a:pt x="5029200" y="0"/>
                </a:cubicBezTo>
                <a:cubicBezTo>
                  <a:pt x="5028517" y="5414"/>
                  <a:pt x="5028480" y="12510"/>
                  <a:pt x="5029200" y="18288"/>
                </a:cubicBezTo>
                <a:cubicBezTo>
                  <a:pt x="4891577" y="31493"/>
                  <a:pt x="4684146" y="-2509"/>
                  <a:pt x="4501134" y="18288"/>
                </a:cubicBezTo>
                <a:cubicBezTo>
                  <a:pt x="4318122" y="39085"/>
                  <a:pt x="4030703" y="3672"/>
                  <a:pt x="3872484" y="18288"/>
                </a:cubicBezTo>
                <a:cubicBezTo>
                  <a:pt x="3714265" y="32905"/>
                  <a:pt x="3546134" y="7501"/>
                  <a:pt x="3294126" y="18288"/>
                </a:cubicBezTo>
                <a:cubicBezTo>
                  <a:pt x="3042118" y="29075"/>
                  <a:pt x="2912116" y="11153"/>
                  <a:pt x="2564892" y="18288"/>
                </a:cubicBezTo>
                <a:cubicBezTo>
                  <a:pt x="2217668" y="25423"/>
                  <a:pt x="2095118" y="11659"/>
                  <a:pt x="1835658" y="18288"/>
                </a:cubicBezTo>
                <a:cubicBezTo>
                  <a:pt x="1576198" y="24917"/>
                  <a:pt x="1500897" y="19889"/>
                  <a:pt x="1307592" y="18288"/>
                </a:cubicBezTo>
                <a:cubicBezTo>
                  <a:pt x="1114287" y="16687"/>
                  <a:pt x="961527" y="47453"/>
                  <a:pt x="678942" y="18288"/>
                </a:cubicBezTo>
                <a:cubicBezTo>
                  <a:pt x="396357" y="-10877"/>
                  <a:pt x="271066" y="23005"/>
                  <a:pt x="0" y="18288"/>
                </a:cubicBezTo>
                <a:cubicBezTo>
                  <a:pt x="-306" y="11061"/>
                  <a:pt x="-655" y="7751"/>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40A9A18-1E40-441F-8993-FD834EAE3750}"/>
              </a:ext>
            </a:extLst>
          </p:cNvPr>
          <p:cNvSpPr>
            <a:spLocks noGrp="1"/>
          </p:cNvSpPr>
          <p:nvPr>
            <p:ph idx="1"/>
          </p:nvPr>
        </p:nvSpPr>
        <p:spPr>
          <a:xfrm>
            <a:off x="5021943" y="2798064"/>
            <a:ext cx="6778171" cy="3417611"/>
          </a:xfrm>
        </p:spPr>
        <p:txBody>
          <a:bodyPr anchor="t">
            <a:normAutofit fontScale="92500"/>
          </a:bodyPr>
          <a:lstStyle/>
          <a:p>
            <a:r>
              <a:rPr lang="es-ES" dirty="0">
                <a:solidFill>
                  <a:srgbClr val="FFFFFF"/>
                </a:solidFill>
              </a:rPr>
              <a:t>Implica la abstención de aquellas acciones que puedan provocar daños directos o perjudicar de alguna manera a los otros.</a:t>
            </a:r>
          </a:p>
          <a:p>
            <a:endParaRPr lang="es-ES" dirty="0">
              <a:solidFill>
                <a:srgbClr val="FFFFFF"/>
              </a:solidFill>
            </a:endParaRPr>
          </a:p>
          <a:p>
            <a:r>
              <a:rPr lang="es-ES" dirty="0">
                <a:solidFill>
                  <a:srgbClr val="FFFFFF"/>
                </a:solidFill>
              </a:rPr>
              <a:t>El principio de no maleficencia está considerado el más relevante porque implica el compromiso con algo básico, que es no incurrir en el daño directo o indirecto al paciente.</a:t>
            </a:r>
            <a:endParaRPr lang="es-CO" dirty="0">
              <a:solidFill>
                <a:srgbClr val="FFFFFF"/>
              </a:solidFill>
            </a:endParaRPr>
          </a:p>
        </p:txBody>
      </p:sp>
    </p:spTree>
    <p:extLst>
      <p:ext uri="{BB962C8B-B14F-4D97-AF65-F5344CB8AC3E}">
        <p14:creationId xmlns:p14="http://schemas.microsoft.com/office/powerpoint/2010/main" val="58746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F8F559D-DA7C-4F19-A8B3-47A9D8883468}"/>
              </a:ext>
            </a:extLst>
          </p:cNvPr>
          <p:cNvSpPr>
            <a:spLocks noGrp="1"/>
          </p:cNvSpPr>
          <p:nvPr>
            <p:ph type="title"/>
          </p:nvPr>
        </p:nvSpPr>
        <p:spPr>
          <a:xfrm>
            <a:off x="5297762" y="329184"/>
            <a:ext cx="6251110" cy="1783080"/>
          </a:xfrm>
        </p:spPr>
        <p:txBody>
          <a:bodyPr anchor="b">
            <a:normAutofit/>
          </a:bodyPr>
          <a:lstStyle/>
          <a:p>
            <a:r>
              <a:rPr lang="es-CO" sz="5400" dirty="0"/>
              <a:t>No maleficencia</a:t>
            </a:r>
          </a:p>
        </p:txBody>
      </p:sp>
      <p:pic>
        <p:nvPicPr>
          <p:cNvPr id="14" name="Picture 4" descr="Escritorio con estetoscopio y teclado de ordenador">
            <a:extLst>
              <a:ext uri="{FF2B5EF4-FFF2-40B4-BE49-F238E27FC236}">
                <a16:creationId xmlns:a16="http://schemas.microsoft.com/office/drawing/2014/main" id="{51FE6432-94DE-4B72-96E6-6C237D8DC522}"/>
              </a:ext>
            </a:extLst>
          </p:cNvPr>
          <p:cNvPicPr>
            <a:picLocks noChangeAspect="1"/>
          </p:cNvPicPr>
          <p:nvPr/>
        </p:nvPicPr>
        <p:blipFill rotWithShape="1">
          <a:blip r:embed="rId2"/>
          <a:srcRect l="54670" r="-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E00CE4C-0247-47B7-A9AC-F22DAE20A4F2}"/>
              </a:ext>
            </a:extLst>
          </p:cNvPr>
          <p:cNvSpPr>
            <a:spLocks noGrp="1"/>
          </p:cNvSpPr>
          <p:nvPr>
            <p:ph idx="1"/>
          </p:nvPr>
        </p:nvSpPr>
        <p:spPr>
          <a:xfrm>
            <a:off x="5297762" y="2706624"/>
            <a:ext cx="6251110" cy="3483864"/>
          </a:xfrm>
        </p:spPr>
        <p:txBody>
          <a:bodyPr>
            <a:normAutofit/>
          </a:bodyPr>
          <a:lstStyle/>
          <a:p>
            <a:r>
              <a:rPr lang="es-ES" dirty="0"/>
              <a:t>Cuando un médico prescribe a un paciente un tratamiento o una práctica quirúrgica deberá evaluar los riesgos y los beneficios, sopesarlos, y en función de ello decidir si conviene o no realizar la práctica en cuestión.</a:t>
            </a:r>
            <a:endParaRPr lang="es-CO" dirty="0"/>
          </a:p>
        </p:txBody>
      </p:sp>
    </p:spTree>
    <p:extLst>
      <p:ext uri="{BB962C8B-B14F-4D97-AF65-F5344CB8AC3E}">
        <p14:creationId xmlns:p14="http://schemas.microsoft.com/office/powerpoint/2010/main" val="2964192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7CE3973-0D65-4413-A2C3-69F38A938B43}"/>
              </a:ext>
            </a:extLst>
          </p:cNvPr>
          <p:cNvSpPr>
            <a:spLocks noGrp="1"/>
          </p:cNvSpPr>
          <p:nvPr>
            <p:ph type="title"/>
          </p:nvPr>
        </p:nvSpPr>
        <p:spPr>
          <a:xfrm>
            <a:off x="1043631" y="809898"/>
            <a:ext cx="9942716" cy="1554480"/>
          </a:xfrm>
        </p:spPr>
        <p:txBody>
          <a:bodyPr anchor="ctr">
            <a:normAutofit/>
          </a:bodyPr>
          <a:lstStyle/>
          <a:p>
            <a:r>
              <a:rPr lang="es-ES" sz="4800" b="0" i="0">
                <a:effectLst/>
                <a:latin typeface="arial" panose="020B0604020202020204" pitchFamily="34" charset="0"/>
              </a:rPr>
              <a:t>¿Qué es no maleficencia y ejemplos?</a:t>
            </a:r>
            <a:endParaRPr lang="es-CO" sz="4800"/>
          </a:p>
        </p:txBody>
      </p:sp>
      <p:sp>
        <p:nvSpPr>
          <p:cNvPr id="3" name="Marcador de contenido 2">
            <a:extLst>
              <a:ext uri="{FF2B5EF4-FFF2-40B4-BE49-F238E27FC236}">
                <a16:creationId xmlns:a16="http://schemas.microsoft.com/office/drawing/2014/main" id="{7A93FF3A-B6E3-4F20-A266-8C5570D27C6F}"/>
              </a:ext>
            </a:extLst>
          </p:cNvPr>
          <p:cNvSpPr>
            <a:spLocks noGrp="1"/>
          </p:cNvSpPr>
          <p:nvPr>
            <p:ph idx="1"/>
          </p:nvPr>
        </p:nvSpPr>
        <p:spPr>
          <a:xfrm>
            <a:off x="1045028" y="3017522"/>
            <a:ext cx="9941319" cy="3124658"/>
          </a:xfrm>
        </p:spPr>
        <p:txBody>
          <a:bodyPr anchor="ctr">
            <a:normAutofit/>
          </a:bodyPr>
          <a:lstStyle/>
          <a:p>
            <a:r>
              <a:rPr lang="es-ES" sz="2400" b="0" i="0" dirty="0">
                <a:effectLst/>
                <a:latin typeface="arial" panose="020B0604020202020204" pitchFamily="34" charset="0"/>
              </a:rPr>
              <a:t>El principio de no </a:t>
            </a:r>
            <a:r>
              <a:rPr lang="es-ES" sz="2400" b="1" i="0" dirty="0">
                <a:effectLst/>
                <a:latin typeface="arial" panose="020B0604020202020204" pitchFamily="34" charset="0"/>
              </a:rPr>
              <a:t>maleficencia</a:t>
            </a:r>
            <a:r>
              <a:rPr lang="es-ES" sz="2400" b="0" i="0" dirty="0">
                <a:effectLst/>
                <a:latin typeface="arial" panose="020B0604020202020204" pitchFamily="34" charset="0"/>
              </a:rPr>
              <a:t> se refiere al segundo contenido, y nuestros autores se centran en «el daño físico, especialmente el dolor, la incapacidad y la muerte» Los </a:t>
            </a:r>
            <a:r>
              <a:rPr lang="es-ES" sz="2400" b="1" i="0" dirty="0">
                <a:effectLst/>
                <a:latin typeface="arial" panose="020B0604020202020204" pitchFamily="34" charset="0"/>
              </a:rPr>
              <a:t>ejemplos</a:t>
            </a:r>
            <a:r>
              <a:rPr lang="es-ES" sz="2400" b="0" i="0" dirty="0">
                <a:effectLst/>
                <a:latin typeface="arial" panose="020B0604020202020204" pitchFamily="34" charset="0"/>
              </a:rPr>
              <a:t> clásicos son: «no matar, no causar dolor o sufrimiento, no incapacitar, no ofender, no privar a otros de los bienes de la vida</a:t>
            </a:r>
          </a:p>
          <a:p>
            <a:endParaRPr lang="es-CO"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5239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618847E6-825C-4CA0-93C6-0FE795390773}"/>
              </a:ext>
            </a:extLst>
          </p:cNvPr>
          <p:cNvSpPr>
            <a:spLocks noGrp="1"/>
          </p:cNvSpPr>
          <p:nvPr>
            <p:ph type="title"/>
          </p:nvPr>
        </p:nvSpPr>
        <p:spPr>
          <a:xfrm>
            <a:off x="838200" y="365125"/>
            <a:ext cx="5393361" cy="1325563"/>
          </a:xfrm>
        </p:spPr>
        <p:txBody>
          <a:bodyPr>
            <a:normAutofit/>
          </a:bodyPr>
          <a:lstStyle/>
          <a:p>
            <a:r>
              <a:rPr lang="es-CO" dirty="0"/>
              <a:t>¿Qué es Ética médica?</a:t>
            </a:r>
          </a:p>
        </p:txBody>
      </p:sp>
      <p:sp>
        <p:nvSpPr>
          <p:cNvPr id="3" name="Marcador de contenido 2">
            <a:extLst>
              <a:ext uri="{FF2B5EF4-FFF2-40B4-BE49-F238E27FC236}">
                <a16:creationId xmlns:a16="http://schemas.microsoft.com/office/drawing/2014/main" id="{F40B9516-F180-40D3-964D-F19C7D5A32AD}"/>
              </a:ext>
            </a:extLst>
          </p:cNvPr>
          <p:cNvSpPr>
            <a:spLocks noGrp="1"/>
          </p:cNvSpPr>
          <p:nvPr>
            <p:ph idx="1"/>
          </p:nvPr>
        </p:nvSpPr>
        <p:spPr>
          <a:xfrm>
            <a:off x="838200" y="1825625"/>
            <a:ext cx="5393361" cy="4351338"/>
          </a:xfrm>
        </p:spPr>
        <p:txBody>
          <a:bodyPr>
            <a:normAutofit/>
          </a:bodyPr>
          <a:lstStyle/>
          <a:p>
            <a:r>
              <a:rPr lang="es-ES" dirty="0"/>
              <a:t>La ética médica es aquella rama de la ética que se ocupa de promover los principios éticos que regulan la actividad de la medicina para que siempre prevalezca una actuación correcta de los profesionales de la salud en relación a los pacientes que tratan.</a:t>
            </a:r>
            <a:endParaRPr lang="es-CO" dirty="0"/>
          </a:p>
        </p:txBody>
      </p:sp>
      <p:pic>
        <p:nvPicPr>
          <p:cNvPr id="4" name="Imagen 3">
            <a:extLst>
              <a:ext uri="{FF2B5EF4-FFF2-40B4-BE49-F238E27FC236}">
                <a16:creationId xmlns:a16="http://schemas.microsoft.com/office/drawing/2014/main" id="{BE649680-1E6F-40DA-B784-3AD8AE99919B}"/>
              </a:ext>
            </a:extLst>
          </p:cNvPr>
          <p:cNvPicPr>
            <a:picLocks noChangeAspect="1"/>
          </p:cNvPicPr>
          <p:nvPr/>
        </p:nvPicPr>
        <p:blipFill rotWithShape="1">
          <a:blip r:embed="rId2"/>
          <a:srcRect l="27029" r="14267"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1"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311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EE990E0-6038-4B45-95AB-5B366D0FDB86}"/>
              </a:ext>
            </a:extLst>
          </p:cNvPr>
          <p:cNvSpPr>
            <a:spLocks noGrp="1"/>
          </p:cNvSpPr>
          <p:nvPr>
            <p:ph type="title"/>
          </p:nvPr>
        </p:nvSpPr>
        <p:spPr>
          <a:xfrm>
            <a:off x="635000" y="640823"/>
            <a:ext cx="3418659" cy="5583148"/>
          </a:xfrm>
        </p:spPr>
        <p:txBody>
          <a:bodyPr anchor="ctr">
            <a:normAutofit/>
          </a:bodyPr>
          <a:lstStyle/>
          <a:p>
            <a:r>
              <a:rPr lang="es-CO" sz="5400" dirty="0"/>
              <a:t>¿Que es la ética medica?</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Marcador de contenido 2">
            <a:extLst>
              <a:ext uri="{FF2B5EF4-FFF2-40B4-BE49-F238E27FC236}">
                <a16:creationId xmlns:a16="http://schemas.microsoft.com/office/drawing/2014/main" id="{428F4E02-C97A-4019-95B9-691DD04746ED}"/>
              </a:ext>
            </a:extLst>
          </p:cNvPr>
          <p:cNvGraphicFramePr>
            <a:graphicFrameLocks noGrp="1"/>
          </p:cNvGraphicFramePr>
          <p:nvPr>
            <p:ph idx="1"/>
            <p:extLst>
              <p:ext uri="{D42A27DB-BD31-4B8C-83A1-F6EECF244321}">
                <p14:modId xmlns:p14="http://schemas.microsoft.com/office/powerpoint/2010/main" val="225304138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3853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B53CCE-714C-45ED-8232-A1BFD1E18B80}"/>
              </a:ext>
            </a:extLst>
          </p:cNvPr>
          <p:cNvSpPr>
            <a:spLocks noGrp="1"/>
          </p:cNvSpPr>
          <p:nvPr>
            <p:ph type="title"/>
          </p:nvPr>
        </p:nvSpPr>
        <p:spPr/>
        <p:txBody>
          <a:bodyPr/>
          <a:lstStyle/>
          <a:p>
            <a:r>
              <a:rPr lang="es-CO" sz="4400"/>
              <a:t>¿Que es la ética medica?</a:t>
            </a:r>
            <a:endParaRPr lang="es-CO" dirty="0"/>
          </a:p>
        </p:txBody>
      </p:sp>
      <p:graphicFrame>
        <p:nvGraphicFramePr>
          <p:cNvPr id="6" name="Marcador de contenido 2">
            <a:extLst>
              <a:ext uri="{FF2B5EF4-FFF2-40B4-BE49-F238E27FC236}">
                <a16:creationId xmlns:a16="http://schemas.microsoft.com/office/drawing/2014/main" id="{A480BD72-82FC-483B-8502-C2A58BF4DBB6}"/>
              </a:ext>
            </a:extLst>
          </p:cNvPr>
          <p:cNvGraphicFramePr>
            <a:graphicFrameLocks noGrp="1"/>
          </p:cNvGraphicFramePr>
          <p:nvPr>
            <p:ph idx="1"/>
            <p:extLst>
              <p:ext uri="{D42A27DB-BD31-4B8C-83A1-F6EECF244321}">
                <p14:modId xmlns:p14="http://schemas.microsoft.com/office/powerpoint/2010/main" val="426581"/>
              </p:ext>
            </p:extLst>
          </p:nvPr>
        </p:nvGraphicFramePr>
        <p:xfrm>
          <a:off x="838200" y="1690688"/>
          <a:ext cx="10515600" cy="45297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295945A5-8ECC-4A9C-8754-4A5832A6E584}"/>
              </a:ext>
            </a:extLst>
          </p:cNvPr>
          <p:cNvPicPr>
            <a:picLocks noChangeAspect="1"/>
          </p:cNvPicPr>
          <p:nvPr/>
        </p:nvPicPr>
        <p:blipFill>
          <a:blip r:embed="rId7"/>
          <a:stretch>
            <a:fillRect/>
          </a:stretch>
        </p:blipFill>
        <p:spPr>
          <a:xfrm>
            <a:off x="4667250" y="1828800"/>
            <a:ext cx="2857500" cy="1600200"/>
          </a:xfrm>
          <a:prstGeom prst="rect">
            <a:avLst/>
          </a:prstGeom>
        </p:spPr>
      </p:pic>
    </p:spTree>
    <p:extLst>
      <p:ext uri="{BB962C8B-B14F-4D97-AF65-F5344CB8AC3E}">
        <p14:creationId xmlns:p14="http://schemas.microsoft.com/office/powerpoint/2010/main" val="3645109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D69981E-BD2A-4528-A294-732EB0365EDF}"/>
              </a:ext>
            </a:extLst>
          </p:cNvPr>
          <p:cNvSpPr>
            <a:spLocks noGrp="1"/>
          </p:cNvSpPr>
          <p:nvPr>
            <p:ph type="title"/>
          </p:nvPr>
        </p:nvSpPr>
        <p:spPr>
          <a:xfrm>
            <a:off x="572493" y="238539"/>
            <a:ext cx="11018520" cy="1434415"/>
          </a:xfrm>
        </p:spPr>
        <p:txBody>
          <a:bodyPr anchor="b">
            <a:normAutofit/>
          </a:bodyPr>
          <a:lstStyle/>
          <a:p>
            <a:r>
              <a:rPr lang="es-CO" sz="5400"/>
              <a:t>Ética medica</a:t>
            </a: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FB40C8C-51CD-48AB-BBEA-84A4FE414155}"/>
              </a:ext>
            </a:extLst>
          </p:cNvPr>
          <p:cNvSpPr>
            <a:spLocks noGrp="1"/>
          </p:cNvSpPr>
          <p:nvPr>
            <p:ph idx="1"/>
          </p:nvPr>
        </p:nvSpPr>
        <p:spPr>
          <a:xfrm>
            <a:off x="572493" y="2071316"/>
            <a:ext cx="6713552" cy="4119172"/>
          </a:xfrm>
        </p:spPr>
        <p:txBody>
          <a:bodyPr anchor="t">
            <a:normAutofit fontScale="92500" lnSpcReduction="10000"/>
          </a:bodyPr>
          <a:lstStyle/>
          <a:p>
            <a:pPr algn="just"/>
            <a:r>
              <a:rPr lang="es-ES" sz="2400" dirty="0"/>
              <a:t>La importancia de esta rama de la ética surge especialmente de la necesidad de normar la actividad médica en un contexto como el de nuestros días en el cual los avances tecnológicos y los descubrimientos científicos corren, y abren por tanto nuevas posibilidades de actuar.</a:t>
            </a:r>
          </a:p>
          <a:p>
            <a:pPr algn="just"/>
            <a:endParaRPr lang="es-ES" sz="2400" dirty="0"/>
          </a:p>
          <a:p>
            <a:pPr algn="just"/>
            <a:r>
              <a:rPr lang="es-ES" sz="2400" dirty="0"/>
              <a:t>Es decir, este escenario ha traído la posibilidad de tratar una enfermedad desde varias propuestas, pero claro, no siempre aplica el usarlas, y es en este punto donde la ética médica debe intervenir para ordenar la situación y garantizarle al paciente que será tratado con respeto y conciencia.</a:t>
            </a:r>
            <a:endParaRPr lang="es-CO" sz="2400" dirty="0"/>
          </a:p>
        </p:txBody>
      </p:sp>
      <p:pic>
        <p:nvPicPr>
          <p:cNvPr id="4" name="Imagen 3">
            <a:extLst>
              <a:ext uri="{FF2B5EF4-FFF2-40B4-BE49-F238E27FC236}">
                <a16:creationId xmlns:a16="http://schemas.microsoft.com/office/drawing/2014/main" id="{4F9A331D-97D9-43BB-A648-C1400FECF29B}"/>
              </a:ext>
            </a:extLst>
          </p:cNvPr>
          <p:cNvPicPr>
            <a:picLocks noChangeAspect="1"/>
          </p:cNvPicPr>
          <p:nvPr/>
        </p:nvPicPr>
        <p:blipFill rotWithShape="1">
          <a:blip r:embed="rId2"/>
          <a:srcRect l="14386" r="22402" b="-1"/>
          <a:stretch/>
        </p:blipFill>
        <p:spPr>
          <a:xfrm>
            <a:off x="7675658" y="2093976"/>
            <a:ext cx="3941064" cy="4096512"/>
          </a:xfrm>
          <a:prstGeom prst="rect">
            <a:avLst/>
          </a:prstGeom>
        </p:spPr>
      </p:pic>
    </p:spTree>
    <p:extLst>
      <p:ext uri="{BB962C8B-B14F-4D97-AF65-F5344CB8AC3E}">
        <p14:creationId xmlns:p14="http://schemas.microsoft.com/office/powerpoint/2010/main" val="3907977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1760456-A6AC-4866-9CE8-63C14E706BAA}"/>
              </a:ext>
            </a:extLst>
          </p:cNvPr>
          <p:cNvSpPr>
            <a:spLocks noGrp="1"/>
          </p:cNvSpPr>
          <p:nvPr>
            <p:ph idx="1"/>
          </p:nvPr>
        </p:nvSpPr>
        <p:spPr>
          <a:xfrm>
            <a:off x="572493" y="2071316"/>
            <a:ext cx="6713552" cy="4119172"/>
          </a:xfrm>
        </p:spPr>
        <p:txBody>
          <a:bodyPr anchor="t">
            <a:normAutofit fontScale="92500" lnSpcReduction="10000"/>
          </a:bodyPr>
          <a:lstStyle/>
          <a:p>
            <a:pPr algn="just"/>
            <a:r>
              <a:rPr lang="es-ES" dirty="0"/>
              <a:t>La ética médica juzgará los actos médicos a partir de cuatro principios esenciales: </a:t>
            </a:r>
            <a:r>
              <a:rPr lang="es-ES" dirty="0">
                <a:solidFill>
                  <a:schemeClr val="accent5">
                    <a:lumMod val="50000"/>
                  </a:schemeClr>
                </a:solidFill>
              </a:rPr>
              <a:t>beneficencia</a:t>
            </a:r>
            <a:r>
              <a:rPr lang="es-ES" dirty="0"/>
              <a:t>, </a:t>
            </a:r>
            <a:r>
              <a:rPr lang="es-ES" dirty="0">
                <a:solidFill>
                  <a:srgbClr val="C00000"/>
                </a:solidFill>
              </a:rPr>
              <a:t>no maleficencia</a:t>
            </a:r>
            <a:r>
              <a:rPr lang="es-ES" dirty="0"/>
              <a:t>, j</a:t>
            </a:r>
            <a:r>
              <a:rPr lang="es-ES" dirty="0">
                <a:solidFill>
                  <a:schemeClr val="accent6">
                    <a:lumMod val="50000"/>
                  </a:schemeClr>
                </a:solidFill>
              </a:rPr>
              <a:t>ustica</a:t>
            </a:r>
            <a:r>
              <a:rPr lang="es-ES" dirty="0"/>
              <a:t> y </a:t>
            </a:r>
            <a:r>
              <a:rPr lang="es-ES" dirty="0">
                <a:solidFill>
                  <a:schemeClr val="accent2"/>
                </a:solidFill>
              </a:rPr>
              <a:t>autonomía</a:t>
            </a:r>
            <a:r>
              <a:rPr lang="es-ES" dirty="0"/>
              <a:t>, y así es que las acciones de los médicos y de todos los actores que intervienen en el contexto de la salud deberán estar guiados por los mismos.</a:t>
            </a:r>
          </a:p>
          <a:p>
            <a:pPr algn="just"/>
            <a:r>
              <a:rPr lang="es-ES" dirty="0"/>
              <a:t>La ética es una </a:t>
            </a:r>
            <a:r>
              <a:rPr lang="es-ES" b="1" dirty="0"/>
              <a:t>disciplina</a:t>
            </a:r>
            <a:r>
              <a:rPr lang="es-ES" dirty="0"/>
              <a:t> que se ocupa del estudio de la </a:t>
            </a:r>
            <a:r>
              <a:rPr lang="es-ES" b="1" dirty="0"/>
              <a:t>moral </a:t>
            </a:r>
            <a:r>
              <a:rPr lang="es-ES" dirty="0"/>
              <a:t>y a partir de ese abordaje nos indicará cuál es el comportamiento que se espera de las personas que integran tal o cual sociedad.</a:t>
            </a:r>
            <a:endParaRPr lang="es-CO" dirty="0"/>
          </a:p>
        </p:txBody>
      </p:sp>
      <p:pic>
        <p:nvPicPr>
          <p:cNvPr id="6" name="Imagen 5">
            <a:extLst>
              <a:ext uri="{FF2B5EF4-FFF2-40B4-BE49-F238E27FC236}">
                <a16:creationId xmlns:a16="http://schemas.microsoft.com/office/drawing/2014/main" id="{1086A154-EE4E-4571-A734-05290BEC3127}"/>
              </a:ext>
            </a:extLst>
          </p:cNvPr>
          <p:cNvPicPr>
            <a:picLocks noChangeAspect="1"/>
          </p:cNvPicPr>
          <p:nvPr/>
        </p:nvPicPr>
        <p:blipFill rotWithShape="1">
          <a:blip r:embed="rId2"/>
          <a:srcRect l="16668" r="19311" b="-1"/>
          <a:stretch/>
        </p:blipFill>
        <p:spPr>
          <a:xfrm>
            <a:off x="7675658" y="2093976"/>
            <a:ext cx="3941064" cy="4096512"/>
          </a:xfrm>
          <a:prstGeom prst="rect">
            <a:avLst/>
          </a:prstGeom>
        </p:spPr>
      </p:pic>
    </p:spTree>
    <p:extLst>
      <p:ext uri="{BB962C8B-B14F-4D97-AF65-F5344CB8AC3E}">
        <p14:creationId xmlns:p14="http://schemas.microsoft.com/office/powerpoint/2010/main" val="3422273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Freeform: Shape 44">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7C5246AA-48B6-4CE6-8F09-C9945CD3F7D4}"/>
              </a:ext>
            </a:extLst>
          </p:cNvPr>
          <p:cNvSpPr>
            <a:spLocks noGrp="1"/>
          </p:cNvSpPr>
          <p:nvPr>
            <p:ph idx="1"/>
          </p:nvPr>
        </p:nvSpPr>
        <p:spPr>
          <a:xfrm>
            <a:off x="422034" y="625028"/>
            <a:ext cx="5809528" cy="5551935"/>
          </a:xfrm>
        </p:spPr>
        <p:txBody>
          <a:bodyPr>
            <a:normAutofit fontScale="92500"/>
          </a:bodyPr>
          <a:lstStyle/>
          <a:p>
            <a:pPr algn="just"/>
            <a:r>
              <a:rPr lang="es-ES" sz="2400" dirty="0"/>
              <a:t>Cabe destacarse que el de la moral es un concepto que va de la mano con el de la ética y que implica al conjunto de las acciones y comportamientos normadas y tipificadas en </a:t>
            </a:r>
            <a:r>
              <a:rPr lang="es-ES" sz="2400" dirty="0">
                <a:solidFill>
                  <a:srgbClr val="FF0000"/>
                </a:solidFill>
              </a:rPr>
              <a:t>buenas y malas</a:t>
            </a:r>
            <a:r>
              <a:rPr lang="es-ES" sz="2400" dirty="0"/>
              <a:t>, y que guiarán las conductas de la sociedad en la cual se imponen.</a:t>
            </a:r>
          </a:p>
          <a:p>
            <a:pPr algn="just"/>
            <a:r>
              <a:rPr lang="es-ES" sz="2400" dirty="0"/>
              <a:t>Básicamente, la ética lo que hace es establecer cuáles son los comportamientos y conductas más valiosos y respetables y cuáles se ubican del lado totalmente opuesto.</a:t>
            </a:r>
          </a:p>
          <a:p>
            <a:pPr algn="just"/>
            <a:r>
              <a:rPr lang="es-ES" sz="2400" dirty="0"/>
              <a:t>Entonces, una vez identificados los mismos se reglamentarán y así quedará establecido y convenido socialmente aquello que es bueno, malo, justo, injusto, entre otros y en definitivas cuentas, lo que es éticamente deseable y aquello que no lo es.</a:t>
            </a:r>
            <a:endParaRPr lang="es-CO" sz="2400" dirty="0"/>
          </a:p>
        </p:txBody>
      </p:sp>
      <p:sp>
        <p:nvSpPr>
          <p:cNvPr id="47" name="Oval 46">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A78BF774-08B4-499C-A78B-DAC500FD4182}"/>
              </a:ext>
            </a:extLst>
          </p:cNvPr>
          <p:cNvPicPr>
            <a:picLocks noChangeAspect="1"/>
          </p:cNvPicPr>
          <p:nvPr/>
        </p:nvPicPr>
        <p:blipFill>
          <a:blip r:embed="rId2"/>
          <a:stretch>
            <a:fillRect/>
          </a:stretch>
        </p:blipFill>
        <p:spPr>
          <a:xfrm>
            <a:off x="7887184" y="2044776"/>
            <a:ext cx="3781051" cy="2124470"/>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9" name="Freeform: Shape 48">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51" name="Straight Connector 50">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3" name="Freeform: Shape 52">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586749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ABD0E020-AECF-4310-9840-A62D4AD54C13}"/>
              </a:ext>
            </a:extLst>
          </p:cNvPr>
          <p:cNvSpPr>
            <a:spLocks noGrp="1"/>
          </p:cNvSpPr>
          <p:nvPr>
            <p:ph type="title"/>
          </p:nvPr>
        </p:nvSpPr>
        <p:spPr>
          <a:xfrm>
            <a:off x="1143000" y="1676400"/>
            <a:ext cx="3810000" cy="3505200"/>
          </a:xfrm>
        </p:spPr>
        <p:txBody>
          <a:bodyPr anchor="t">
            <a:normAutofit/>
          </a:bodyPr>
          <a:lstStyle/>
          <a:p>
            <a:r>
              <a:rPr lang="es-CO" sz="4000"/>
              <a:t>¿Cuál es la importancia de la ética medica?</a:t>
            </a:r>
          </a:p>
        </p:txBody>
      </p:sp>
      <p:sp>
        <p:nvSpPr>
          <p:cNvPr id="3" name="Marcador de contenido 2">
            <a:extLst>
              <a:ext uri="{FF2B5EF4-FFF2-40B4-BE49-F238E27FC236}">
                <a16:creationId xmlns:a16="http://schemas.microsoft.com/office/drawing/2014/main" id="{A0DC0E50-034F-4FF9-98DC-BB4A1D44351F}"/>
              </a:ext>
            </a:extLst>
          </p:cNvPr>
          <p:cNvSpPr>
            <a:spLocks noGrp="1"/>
          </p:cNvSpPr>
          <p:nvPr>
            <p:ph idx="1"/>
          </p:nvPr>
        </p:nvSpPr>
        <p:spPr>
          <a:xfrm>
            <a:off x="5181604" y="1676400"/>
            <a:ext cx="5638796" cy="3641188"/>
          </a:xfrm>
        </p:spPr>
        <p:txBody>
          <a:bodyPr>
            <a:normAutofit lnSpcReduction="10000"/>
          </a:bodyPr>
          <a:lstStyle/>
          <a:p>
            <a:pPr algn="just"/>
            <a:r>
              <a:rPr lang="es-ES" dirty="0">
                <a:solidFill>
                  <a:schemeClr val="tx1">
                    <a:alpha val="55000"/>
                  </a:schemeClr>
                </a:solidFill>
              </a:rPr>
              <a:t>La bioética aplicada a los actos médicos se conoce también como ética médica. La importancia de la ética médica radica en la necesidad de normar los actos médicos en un mundo en el que los descubrimientos científicos y los avances tecnológicos suceden rápidamente, abriendo nuevas posibilidades de acción.</a:t>
            </a:r>
            <a:endParaRPr lang="es-CO" dirty="0">
              <a:solidFill>
                <a:schemeClr val="tx1">
                  <a:alpha val="55000"/>
                </a:schemeClr>
              </a:solidFill>
            </a:endParaRPr>
          </a:p>
        </p:txBody>
      </p:sp>
    </p:spTree>
    <p:extLst>
      <p:ext uri="{BB962C8B-B14F-4D97-AF65-F5344CB8AC3E}">
        <p14:creationId xmlns:p14="http://schemas.microsoft.com/office/powerpoint/2010/main" val="1559532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810726E4-2779-46F4-BEED-8CD1D8657B0B}"/>
              </a:ext>
            </a:extLst>
          </p:cNvPr>
          <p:cNvSpPr>
            <a:spLocks noGrp="1"/>
          </p:cNvSpPr>
          <p:nvPr>
            <p:ph type="title"/>
          </p:nvPr>
        </p:nvSpPr>
        <p:spPr>
          <a:xfrm>
            <a:off x="838200" y="365125"/>
            <a:ext cx="10515600" cy="1325563"/>
          </a:xfrm>
        </p:spPr>
        <p:txBody>
          <a:bodyPr>
            <a:normAutofit/>
          </a:bodyPr>
          <a:lstStyle/>
          <a:p>
            <a:r>
              <a:rPr lang="es-ES"/>
              <a:t>¿Cuándo surgió la ética médica?</a:t>
            </a:r>
            <a:endParaRPr lang="es-CO"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565038D3-F6C1-4671-AA80-CB32A32A1C1A}"/>
              </a:ext>
            </a:extLst>
          </p:cNvPr>
          <p:cNvSpPr>
            <a:spLocks noGrp="1"/>
          </p:cNvSpPr>
          <p:nvPr>
            <p:ph idx="1"/>
          </p:nvPr>
        </p:nvSpPr>
        <p:spPr>
          <a:xfrm>
            <a:off x="838200" y="1825625"/>
            <a:ext cx="10515600" cy="4351338"/>
          </a:xfrm>
        </p:spPr>
        <p:txBody>
          <a:bodyPr>
            <a:normAutofit/>
          </a:bodyPr>
          <a:lstStyle/>
          <a:p>
            <a:pPr algn="just"/>
            <a:r>
              <a:rPr lang="es-ES" sz="3200" dirty="0"/>
              <a:t>En el siglo V, el médico persa </a:t>
            </a:r>
            <a:r>
              <a:rPr lang="es-ES" sz="3200" dirty="0" err="1"/>
              <a:t>Ishaq</a:t>
            </a:r>
            <a:r>
              <a:rPr lang="es-ES" sz="3200" dirty="0"/>
              <a:t> </a:t>
            </a:r>
            <a:r>
              <a:rPr lang="es-ES" sz="3200" dirty="0" err="1"/>
              <a:t>ibn</a:t>
            </a:r>
            <a:r>
              <a:rPr lang="es-ES" sz="3200" dirty="0"/>
              <a:t> Ali al-</a:t>
            </a:r>
            <a:r>
              <a:rPr lang="es-ES" sz="3200" dirty="0" err="1"/>
              <a:t>Ruhawi</a:t>
            </a:r>
            <a:r>
              <a:rPr lang="es-ES" sz="3200" dirty="0"/>
              <a:t> escribe el primer código de ética médica conocido como "Ética práctica del médico" o "Deontología médica práctica" basado en los trabajos de Hipócrates, Galeno y </a:t>
            </a:r>
            <a:r>
              <a:rPr lang="es-ES" sz="3200" dirty="0" err="1"/>
              <a:t>Muhmmad</a:t>
            </a:r>
            <a:r>
              <a:rPr lang="es-ES" sz="3200" dirty="0"/>
              <a:t> </a:t>
            </a:r>
            <a:r>
              <a:rPr lang="es-ES" sz="3200" dirty="0" err="1"/>
              <a:t>ibn</a:t>
            </a:r>
            <a:r>
              <a:rPr lang="es-ES" sz="3200" dirty="0"/>
              <a:t> </a:t>
            </a:r>
            <a:r>
              <a:rPr lang="es-ES" sz="3200" dirty="0" err="1"/>
              <a:t>Zakariya</a:t>
            </a:r>
            <a:r>
              <a:rPr lang="es-ES" sz="3200" dirty="0"/>
              <a:t> ar-</a:t>
            </a:r>
            <a:r>
              <a:rPr lang="es-ES" sz="3200" dirty="0" err="1"/>
              <a:t>Razi</a:t>
            </a:r>
            <a:r>
              <a:rPr lang="es-ES" sz="3200" dirty="0"/>
              <a:t> médico, filósofo y erudito que escribió "La conducta del médico".</a:t>
            </a:r>
          </a:p>
          <a:p>
            <a:pPr algn="just"/>
            <a:endParaRPr lang="es-CO" sz="3200" dirty="0"/>
          </a:p>
        </p:txBody>
      </p:sp>
    </p:spTree>
    <p:extLst>
      <p:ext uri="{BB962C8B-B14F-4D97-AF65-F5344CB8AC3E}">
        <p14:creationId xmlns:p14="http://schemas.microsoft.com/office/powerpoint/2010/main" val="153059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6063081-E9D9-45A1-A872-BA58BA54E8D5}"/>
              </a:ext>
            </a:extLst>
          </p:cNvPr>
          <p:cNvSpPr>
            <a:spLocks noGrp="1"/>
          </p:cNvSpPr>
          <p:nvPr>
            <p:ph type="title"/>
          </p:nvPr>
        </p:nvSpPr>
        <p:spPr>
          <a:xfrm>
            <a:off x="686834" y="1153572"/>
            <a:ext cx="3200400" cy="4461163"/>
          </a:xfrm>
        </p:spPr>
        <p:txBody>
          <a:bodyPr>
            <a:normAutofit/>
          </a:bodyPr>
          <a:lstStyle/>
          <a:p>
            <a:r>
              <a:rPr lang="es-ES" b="0" i="0">
                <a:solidFill>
                  <a:srgbClr val="FFFFFF"/>
                </a:solidFill>
                <a:effectLst/>
                <a:latin typeface="arial" panose="020B0604020202020204" pitchFamily="34" charset="0"/>
              </a:rPr>
              <a:t>¿Como debe ser la ética profesional de un médico?</a:t>
            </a:r>
            <a:endParaRPr lang="es-CO">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AF305504-1118-4F0B-9AE6-F7E63387FC8C}"/>
              </a:ext>
            </a:extLst>
          </p:cNvPr>
          <p:cNvSpPr>
            <a:spLocks noGrp="1"/>
          </p:cNvSpPr>
          <p:nvPr>
            <p:ph idx="1"/>
          </p:nvPr>
        </p:nvSpPr>
        <p:spPr>
          <a:xfrm>
            <a:off x="4447308" y="591344"/>
            <a:ext cx="6906491" cy="5585619"/>
          </a:xfrm>
        </p:spPr>
        <p:txBody>
          <a:bodyPr anchor="ctr">
            <a:normAutofit/>
          </a:bodyPr>
          <a:lstStyle/>
          <a:p>
            <a:pPr algn="just"/>
            <a:r>
              <a:rPr lang="es-ES" b="1" i="0" dirty="0">
                <a:effectLst/>
                <a:latin typeface="arial" panose="020B0604020202020204" pitchFamily="34" charset="0"/>
              </a:rPr>
              <a:t>Ser</a:t>
            </a:r>
            <a:r>
              <a:rPr lang="es-ES" b="0" i="0" dirty="0">
                <a:effectLst/>
                <a:latin typeface="arial" panose="020B0604020202020204" pitchFamily="34" charset="0"/>
              </a:rPr>
              <a:t> respetado en su persona, en su dignidad, en su libertad y autonomía para el ejercicio ético de su profesión. Entiéndese como autonomía </a:t>
            </a:r>
            <a:r>
              <a:rPr lang="es-ES" b="1" i="0" dirty="0">
                <a:effectLst/>
                <a:latin typeface="arial" panose="020B0604020202020204" pitchFamily="34" charset="0"/>
              </a:rPr>
              <a:t>profesional</a:t>
            </a:r>
            <a:r>
              <a:rPr lang="es-ES" b="0" i="0" dirty="0">
                <a:effectLst/>
                <a:latin typeface="arial" panose="020B0604020202020204" pitchFamily="34" charset="0"/>
              </a:rPr>
              <a:t> la libertad que tiene el </a:t>
            </a:r>
            <a:r>
              <a:rPr lang="es-ES" b="1" i="0" dirty="0">
                <a:effectLst/>
                <a:latin typeface="arial" panose="020B0604020202020204" pitchFamily="34" charset="0"/>
              </a:rPr>
              <a:t>médico</a:t>
            </a:r>
            <a:r>
              <a:rPr lang="es-ES" dirty="0">
                <a:latin typeface="arial" panose="020B0604020202020204" pitchFamily="34" charset="0"/>
              </a:rPr>
              <a:t> </a:t>
            </a:r>
            <a:r>
              <a:rPr lang="es-ES" b="0" i="0" dirty="0">
                <a:effectLst/>
                <a:latin typeface="arial" panose="020B0604020202020204" pitchFamily="34" charset="0"/>
              </a:rPr>
              <a:t>de emitir su opinión </a:t>
            </a:r>
            <a:r>
              <a:rPr lang="es-ES" b="1" i="0" dirty="0">
                <a:effectLst/>
                <a:latin typeface="arial" panose="020B0604020202020204" pitchFamily="34" charset="0"/>
              </a:rPr>
              <a:t>profesional</a:t>
            </a:r>
            <a:r>
              <a:rPr lang="es-ES" b="0" i="0" dirty="0">
                <a:effectLst/>
                <a:latin typeface="arial" panose="020B0604020202020204" pitchFamily="34" charset="0"/>
              </a:rPr>
              <a:t> con respecto a la atención y tratamiento de sus pacientes.</a:t>
            </a:r>
          </a:p>
        </p:txBody>
      </p:sp>
    </p:spTree>
    <p:extLst>
      <p:ext uri="{BB962C8B-B14F-4D97-AF65-F5344CB8AC3E}">
        <p14:creationId xmlns:p14="http://schemas.microsoft.com/office/powerpoint/2010/main" val="3087168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4FB12E2C-A663-486F-8A0D-F9E6C606851D}"/>
              </a:ext>
            </a:extLst>
          </p:cNvPr>
          <p:cNvSpPr>
            <a:spLocks noGrp="1"/>
          </p:cNvSpPr>
          <p:nvPr>
            <p:ph type="title"/>
          </p:nvPr>
        </p:nvSpPr>
        <p:spPr>
          <a:xfrm>
            <a:off x="838200" y="365125"/>
            <a:ext cx="5393361" cy="1325563"/>
          </a:xfrm>
        </p:spPr>
        <p:txBody>
          <a:bodyPr>
            <a:normAutofit/>
          </a:bodyPr>
          <a:lstStyle/>
          <a:p>
            <a:r>
              <a:rPr lang="es-ES" sz="4100" b="0" i="0">
                <a:effectLst/>
                <a:latin typeface="arial" panose="020B0604020202020204" pitchFamily="34" charset="0"/>
              </a:rPr>
              <a:t>¿Cómo se aplica la ética en la medicina?</a:t>
            </a:r>
            <a:endParaRPr lang="es-CO" sz="4100"/>
          </a:p>
        </p:txBody>
      </p:sp>
      <p:sp>
        <p:nvSpPr>
          <p:cNvPr id="3" name="Marcador de contenido 2">
            <a:extLst>
              <a:ext uri="{FF2B5EF4-FFF2-40B4-BE49-F238E27FC236}">
                <a16:creationId xmlns:a16="http://schemas.microsoft.com/office/drawing/2014/main" id="{E0BBAA69-9044-4F6B-AFFD-F8790B5EF528}"/>
              </a:ext>
            </a:extLst>
          </p:cNvPr>
          <p:cNvSpPr>
            <a:spLocks noGrp="1"/>
          </p:cNvSpPr>
          <p:nvPr>
            <p:ph idx="1"/>
          </p:nvPr>
        </p:nvSpPr>
        <p:spPr>
          <a:xfrm>
            <a:off x="838200" y="1825625"/>
            <a:ext cx="5393361" cy="4351338"/>
          </a:xfrm>
        </p:spPr>
        <p:txBody>
          <a:bodyPr>
            <a:normAutofit/>
          </a:bodyPr>
          <a:lstStyle/>
          <a:p>
            <a:r>
              <a:rPr lang="es-ES"/>
              <a:t>La ética médica es un sistema de principios morales que se aplican a la práctica de la medicina clínica y la investigación científica. Entre los principios que rigen la ética en medicina encontramos los de honestidad, cuidado, integridad, no discriminación y confidencialidad.</a:t>
            </a:r>
            <a:endParaRPr lang="es-CO"/>
          </a:p>
        </p:txBody>
      </p:sp>
      <p:pic>
        <p:nvPicPr>
          <p:cNvPr id="5" name="Imagen 4">
            <a:extLst>
              <a:ext uri="{FF2B5EF4-FFF2-40B4-BE49-F238E27FC236}">
                <a16:creationId xmlns:a16="http://schemas.microsoft.com/office/drawing/2014/main" id="{A4E6464B-166D-42D0-8F8D-CF8DBA92E19D}"/>
              </a:ext>
            </a:extLst>
          </p:cNvPr>
          <p:cNvPicPr>
            <a:picLocks noChangeAspect="1"/>
          </p:cNvPicPr>
          <p:nvPr/>
        </p:nvPicPr>
        <p:blipFill rotWithShape="1">
          <a:blip r:embed="rId2"/>
          <a:srcRect l="43000"/>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868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BE252E0-4AA1-4E01-805C-ADDDEBE0971A}"/>
              </a:ext>
            </a:extLst>
          </p:cNvPr>
          <p:cNvSpPr>
            <a:spLocks noGrp="1"/>
          </p:cNvSpPr>
          <p:nvPr>
            <p:ph type="title"/>
          </p:nvPr>
        </p:nvSpPr>
        <p:spPr>
          <a:xfrm>
            <a:off x="1171074" y="1396686"/>
            <a:ext cx="3240506" cy="4064628"/>
          </a:xfrm>
        </p:spPr>
        <p:txBody>
          <a:bodyPr>
            <a:normAutofit/>
          </a:bodyPr>
          <a:lstStyle/>
          <a:p>
            <a:r>
              <a:rPr lang="es-ES">
                <a:solidFill>
                  <a:srgbClr val="FFFFFF"/>
                </a:solidFill>
              </a:rPr>
              <a:t>¿Cuál es la importancia del estudio de la ética?</a:t>
            </a:r>
            <a:endParaRPr lang="es-CO">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1ACCE55-5DAC-4FD7-BC4F-B2910BD9E149}"/>
              </a:ext>
            </a:extLst>
          </p:cNvPr>
          <p:cNvSpPr>
            <a:spLocks noGrp="1"/>
          </p:cNvSpPr>
          <p:nvPr>
            <p:ph idx="1"/>
          </p:nvPr>
        </p:nvSpPr>
        <p:spPr>
          <a:xfrm>
            <a:off x="5370153" y="1526033"/>
            <a:ext cx="5536397" cy="3935281"/>
          </a:xfrm>
        </p:spPr>
        <p:txBody>
          <a:bodyPr>
            <a:normAutofit/>
          </a:bodyPr>
          <a:lstStyle/>
          <a:p>
            <a:r>
              <a:rPr lang="es-ES" dirty="0"/>
              <a:t>La ética es muy importante porque se refiere a las costumbres y a la conducta humana, es decir que trata del comportamiento de las personas, además tiene que ver con los valores de cada persona. ... La ética nos enseña a comportarnos en la sociedad, también nos enseña los valores.</a:t>
            </a:r>
            <a:endParaRPr lang="es-CO" dirty="0"/>
          </a:p>
        </p:txBody>
      </p:sp>
    </p:spTree>
    <p:extLst>
      <p:ext uri="{BB962C8B-B14F-4D97-AF65-F5344CB8AC3E}">
        <p14:creationId xmlns:p14="http://schemas.microsoft.com/office/powerpoint/2010/main" val="2012205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6650DD82-6AE2-41B2-99A2-5B5A17AB2DEA}"/>
              </a:ext>
            </a:extLst>
          </p:cNvPr>
          <p:cNvSpPr>
            <a:spLocks noGrp="1"/>
          </p:cNvSpPr>
          <p:nvPr>
            <p:ph type="title"/>
          </p:nvPr>
        </p:nvSpPr>
        <p:spPr>
          <a:xfrm>
            <a:off x="838200" y="365125"/>
            <a:ext cx="10515600" cy="1325563"/>
          </a:xfrm>
        </p:spPr>
        <p:txBody>
          <a:bodyPr>
            <a:normAutofit/>
          </a:bodyPr>
          <a:lstStyle/>
          <a:p>
            <a:r>
              <a:rPr lang="es-ES" b="0" i="0">
                <a:effectLst/>
                <a:latin typeface="arial" panose="020B0604020202020204" pitchFamily="34" charset="0"/>
              </a:rPr>
              <a:t>¿Qué relevancia tiene la ética dentro del área de la salud?</a:t>
            </a:r>
            <a:endParaRPr lang="es-CO" dirty="0"/>
          </a:p>
        </p:txBody>
      </p:sp>
      <p:sp>
        <p:nvSpPr>
          <p:cNvPr id="2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F1A2C248-EE86-45FF-99BE-423522B8E333}"/>
              </a:ext>
            </a:extLst>
          </p:cNvPr>
          <p:cNvSpPr>
            <a:spLocks noGrp="1"/>
          </p:cNvSpPr>
          <p:nvPr>
            <p:ph idx="1"/>
          </p:nvPr>
        </p:nvSpPr>
        <p:spPr>
          <a:xfrm>
            <a:off x="838200" y="1825625"/>
            <a:ext cx="10515600" cy="4351338"/>
          </a:xfrm>
        </p:spPr>
        <p:txBody>
          <a:bodyPr>
            <a:normAutofit/>
          </a:bodyPr>
          <a:lstStyle/>
          <a:p>
            <a:pPr algn="just"/>
            <a:r>
              <a:rPr lang="es-ES" sz="3200" dirty="0"/>
              <a:t>La ética en salud constituye un campo de conocimiento y practica de límites aun insuficientemente definidos, tiene como antecedentes a la ética como fundamento teórico del todo el accionar profesional haciendo énfasis por supuesto en el área de la investigación, asistencia e investigación médica.</a:t>
            </a:r>
            <a:endParaRPr lang="es-CO" sz="3200" dirty="0"/>
          </a:p>
        </p:txBody>
      </p:sp>
    </p:spTree>
    <p:extLst>
      <p:ext uri="{BB962C8B-B14F-4D97-AF65-F5344CB8AC3E}">
        <p14:creationId xmlns:p14="http://schemas.microsoft.com/office/powerpoint/2010/main" val="433664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90E302-7E8E-4201-B9A6-05078D2A4072}"/>
              </a:ext>
            </a:extLst>
          </p:cNvPr>
          <p:cNvSpPr>
            <a:spLocks noGrp="1"/>
          </p:cNvSpPr>
          <p:nvPr>
            <p:ph type="title"/>
          </p:nvPr>
        </p:nvSpPr>
        <p:spPr>
          <a:xfrm>
            <a:off x="956826" y="1112969"/>
            <a:ext cx="3937298" cy="4166010"/>
          </a:xfrm>
        </p:spPr>
        <p:txBody>
          <a:bodyPr>
            <a:normAutofit/>
          </a:bodyPr>
          <a:lstStyle/>
          <a:p>
            <a:r>
              <a:rPr lang="es-ES" b="0" i="0">
                <a:solidFill>
                  <a:srgbClr val="FFFFFF"/>
                </a:solidFill>
                <a:effectLst/>
                <a:latin typeface="arial" panose="020B0604020202020204" pitchFamily="34" charset="0"/>
              </a:rPr>
              <a:t>¿Cuál es la importancia de la ética en la vida cotidiana?</a:t>
            </a:r>
            <a:endParaRPr lang="es-CO">
              <a:solidFill>
                <a:srgbClr val="FFFFFF"/>
              </a:solidFill>
            </a:endParaRP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3002C678-9FC1-4A04-AD00-A2853E76BA09}"/>
              </a:ext>
            </a:extLst>
          </p:cNvPr>
          <p:cNvSpPr>
            <a:spLocks noGrp="1"/>
          </p:cNvSpPr>
          <p:nvPr>
            <p:ph idx="1"/>
          </p:nvPr>
        </p:nvSpPr>
        <p:spPr>
          <a:xfrm>
            <a:off x="6096000" y="820880"/>
            <a:ext cx="5257799" cy="4889350"/>
          </a:xfrm>
        </p:spPr>
        <p:txBody>
          <a:bodyPr anchor="t">
            <a:normAutofit lnSpcReduction="10000"/>
          </a:bodyPr>
          <a:lstStyle/>
          <a:p>
            <a:pPr algn="just"/>
            <a:r>
              <a:rPr lang="es-ES" sz="3200" dirty="0"/>
              <a:t>La Ética sirve para conocer y valorar el significado de la dignidad personal, de la libertad, del bien y de la verdad, además de ayudar a reflexionar sobre los principios que orientan la conducta. ... También a consolidar hábitos de conducta moral que ayudan a planificar la propia vida.</a:t>
            </a:r>
            <a:endParaRPr lang="es-CO" sz="3200"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745254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5FD22F4-E2D3-41D3-AC16-5F385C3A7F65}"/>
              </a:ext>
            </a:extLst>
          </p:cNvPr>
          <p:cNvSpPr>
            <a:spLocks noGrp="1"/>
          </p:cNvSpPr>
          <p:nvPr>
            <p:ph type="title"/>
          </p:nvPr>
        </p:nvSpPr>
        <p:spPr>
          <a:xfrm>
            <a:off x="838200" y="365125"/>
            <a:ext cx="5558489" cy="1325563"/>
          </a:xfrm>
        </p:spPr>
        <p:txBody>
          <a:bodyPr>
            <a:normAutofit/>
          </a:bodyPr>
          <a:lstStyle/>
          <a:p>
            <a:r>
              <a:rPr lang="es-ES" dirty="0"/>
              <a:t>¿Cuál es la importancia de la ética?</a:t>
            </a:r>
            <a:endParaRPr lang="es-CO" dirty="0"/>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801B9D43-0AAD-4743-B46E-6055B57EBE65}"/>
              </a:ext>
            </a:extLst>
          </p:cNvPr>
          <p:cNvSpPr>
            <a:spLocks noGrp="1"/>
          </p:cNvSpPr>
          <p:nvPr>
            <p:ph idx="1"/>
          </p:nvPr>
        </p:nvSpPr>
        <p:spPr>
          <a:xfrm>
            <a:off x="838200" y="1825625"/>
            <a:ext cx="5558489" cy="4351338"/>
          </a:xfrm>
        </p:spPr>
        <p:txBody>
          <a:bodyPr>
            <a:normAutofit/>
          </a:bodyPr>
          <a:lstStyle/>
          <a:p>
            <a:r>
              <a:rPr lang="es-ES" dirty="0"/>
              <a:t>La ética es muy importante porque se refiere a las costumbres y a la conducta humana, es decir que trata del comportamiento de las personas, además tiene que ver con los valores de cada persona. La ética nos enseña a comportarnos en la sociedad, también nos enseña los valores</a:t>
            </a:r>
            <a:endParaRPr lang="es-CO"/>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7469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5A25857-096E-4572-A3D8-23114BB1F2FC}"/>
              </a:ext>
            </a:extLst>
          </p:cNvPr>
          <p:cNvSpPr>
            <a:spLocks noGrp="1"/>
          </p:cNvSpPr>
          <p:nvPr>
            <p:ph type="title"/>
          </p:nvPr>
        </p:nvSpPr>
        <p:spPr>
          <a:xfrm>
            <a:off x="686834" y="1153572"/>
            <a:ext cx="3200400" cy="4461163"/>
          </a:xfrm>
        </p:spPr>
        <p:txBody>
          <a:bodyPr>
            <a:normAutofit/>
          </a:bodyPr>
          <a:lstStyle/>
          <a:p>
            <a:r>
              <a:rPr lang="es-ES">
                <a:solidFill>
                  <a:srgbClr val="FFFFFF"/>
                </a:solidFill>
              </a:rPr>
              <a:t>¿Qué tiene de especial la medicina?</a:t>
            </a:r>
            <a:endParaRPr lang="es-CO">
              <a:solidFill>
                <a:srgbClr val="FFFFFF"/>
              </a:solidFill>
            </a:endParaRPr>
          </a:p>
        </p:txBody>
      </p:sp>
      <p:sp>
        <p:nvSpPr>
          <p:cNvPr id="18"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E50658CF-F73B-4E0B-BC97-59CEF033241B}"/>
              </a:ext>
            </a:extLst>
          </p:cNvPr>
          <p:cNvSpPr>
            <a:spLocks noGrp="1"/>
          </p:cNvSpPr>
          <p:nvPr>
            <p:ph idx="1"/>
          </p:nvPr>
        </p:nvSpPr>
        <p:spPr>
          <a:xfrm>
            <a:off x="4447308" y="591344"/>
            <a:ext cx="6906491" cy="5585619"/>
          </a:xfrm>
        </p:spPr>
        <p:txBody>
          <a:bodyPr anchor="ctr">
            <a:normAutofit/>
          </a:bodyPr>
          <a:lstStyle/>
          <a:p>
            <a:pPr algn="just"/>
            <a:r>
              <a:rPr lang="es-ES" sz="3200" dirty="0"/>
              <a:t>Los fines de la medicina son: La prevención de enfermedades y lesiones y la promoción y la conservación de la salud; son valores centrales, la prevención porque es de sentido común que es preferible prevenir la enfermedad o daño a la salud, cuando ello sea posible.</a:t>
            </a:r>
            <a:endParaRPr lang="es-CO" sz="3200" dirty="0"/>
          </a:p>
        </p:txBody>
      </p:sp>
    </p:spTree>
    <p:extLst>
      <p:ext uri="{BB962C8B-B14F-4D97-AF65-F5344CB8AC3E}">
        <p14:creationId xmlns:p14="http://schemas.microsoft.com/office/powerpoint/2010/main" val="516805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E2CF9305-A1B8-418C-8FB3-1EA753B88E3F}"/>
              </a:ext>
            </a:extLst>
          </p:cNvPr>
          <p:cNvSpPr>
            <a:spLocks noGrp="1"/>
          </p:cNvSpPr>
          <p:nvPr>
            <p:ph type="title"/>
          </p:nvPr>
        </p:nvSpPr>
        <p:spPr>
          <a:xfrm>
            <a:off x="838200" y="401221"/>
            <a:ext cx="10515600" cy="1348065"/>
          </a:xfrm>
        </p:spPr>
        <p:txBody>
          <a:bodyPr>
            <a:normAutofit/>
          </a:bodyPr>
          <a:lstStyle/>
          <a:p>
            <a:r>
              <a:rPr lang="es-CO" sz="5400">
                <a:solidFill>
                  <a:srgbClr val="FFFFFF"/>
                </a:solidFill>
              </a:rPr>
              <a:t>Existen cuatro subdivisiones</a:t>
            </a:r>
          </a:p>
        </p:txBody>
      </p:sp>
      <p:sp>
        <p:nvSpPr>
          <p:cNvPr id="3" name="Marcador de contenido 2">
            <a:extLst>
              <a:ext uri="{FF2B5EF4-FFF2-40B4-BE49-F238E27FC236}">
                <a16:creationId xmlns:a16="http://schemas.microsoft.com/office/drawing/2014/main" id="{05F8FD56-64BD-40EA-8DB4-81B923E9EEED}"/>
              </a:ext>
            </a:extLst>
          </p:cNvPr>
          <p:cNvSpPr>
            <a:spLocks noGrp="1"/>
          </p:cNvSpPr>
          <p:nvPr>
            <p:ph idx="1"/>
          </p:nvPr>
        </p:nvSpPr>
        <p:spPr>
          <a:xfrm>
            <a:off x="838200" y="2586789"/>
            <a:ext cx="10515600" cy="3590174"/>
          </a:xfrm>
        </p:spPr>
        <p:txBody>
          <a:bodyPr>
            <a:normAutofit/>
          </a:bodyPr>
          <a:lstStyle/>
          <a:p>
            <a:r>
              <a:rPr lang="es-ES" dirty="0"/>
              <a:t>ética clínica, que trata los problemas en la atención del paciente; </a:t>
            </a:r>
          </a:p>
          <a:p>
            <a:r>
              <a:rPr lang="es-ES" dirty="0"/>
              <a:t>ética de la investigación, que trata la protección del ser humano en la investigación de la atención médica; </a:t>
            </a:r>
          </a:p>
          <a:p>
            <a:r>
              <a:rPr lang="es-ES" dirty="0"/>
              <a:t>ética profesional, que trata los deberes y las responsabilidades específicos que necesita tener el médico y otras profesiones de la salud (la ética médica es un tipo de ética profesional) y </a:t>
            </a:r>
          </a:p>
          <a:p>
            <a:r>
              <a:rPr lang="es-ES" dirty="0"/>
              <a:t>ética de política pública, que trata la formulación e interpretación de leyes y regulaciones sobre temas bioéticos.</a:t>
            </a:r>
            <a:endParaRPr lang="es-CO" dirty="0"/>
          </a:p>
        </p:txBody>
      </p:sp>
    </p:spTree>
    <p:extLst>
      <p:ext uri="{BB962C8B-B14F-4D97-AF65-F5344CB8AC3E}">
        <p14:creationId xmlns:p14="http://schemas.microsoft.com/office/powerpoint/2010/main" val="901882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ítulo 1">
            <a:extLst>
              <a:ext uri="{FF2B5EF4-FFF2-40B4-BE49-F238E27FC236}">
                <a16:creationId xmlns:a16="http://schemas.microsoft.com/office/drawing/2014/main" id="{DCA21CF1-A869-40B7-BEE5-F260CC4CBB73}"/>
              </a:ext>
            </a:extLst>
          </p:cNvPr>
          <p:cNvSpPr>
            <a:spLocks noGrp="1"/>
          </p:cNvSpPr>
          <p:nvPr>
            <p:ph type="title"/>
          </p:nvPr>
        </p:nvSpPr>
        <p:spPr>
          <a:xfrm>
            <a:off x="841246" y="673770"/>
            <a:ext cx="3644489" cy="2414488"/>
          </a:xfrm>
        </p:spPr>
        <p:txBody>
          <a:bodyPr anchor="t">
            <a:normAutofit/>
          </a:bodyPr>
          <a:lstStyle/>
          <a:p>
            <a:r>
              <a:rPr lang="es-CO" sz="5400">
                <a:solidFill>
                  <a:srgbClr val="FFFFFF"/>
                </a:solidFill>
              </a:rPr>
              <a:t>Autonomía del paciente:</a:t>
            </a:r>
          </a:p>
        </p:txBody>
      </p:sp>
      <p:sp>
        <p:nvSpPr>
          <p:cNvPr id="3" name="Marcador de contenido 2">
            <a:extLst>
              <a:ext uri="{FF2B5EF4-FFF2-40B4-BE49-F238E27FC236}">
                <a16:creationId xmlns:a16="http://schemas.microsoft.com/office/drawing/2014/main" id="{B5AED69B-0F2E-46F7-93B6-E98DE1F36EA2}"/>
              </a:ext>
            </a:extLst>
          </p:cNvPr>
          <p:cNvSpPr>
            <a:spLocks noGrp="1"/>
          </p:cNvSpPr>
          <p:nvPr>
            <p:ph idx="1"/>
          </p:nvPr>
        </p:nvSpPr>
        <p:spPr>
          <a:xfrm>
            <a:off x="6095999" y="882315"/>
            <a:ext cx="5254754" cy="5294647"/>
          </a:xfrm>
        </p:spPr>
        <p:txBody>
          <a:bodyPr>
            <a:normAutofit/>
          </a:bodyPr>
          <a:lstStyle/>
          <a:p>
            <a:pPr algn="just"/>
            <a:r>
              <a:rPr lang="es-ES" sz="3200" dirty="0"/>
              <a:t>El derecho de cualquier persona a otorgar o denegar su voluntad para someterse a cualquier procedimiento o tratamiento vinculado a su atención de salud. En ningún caso el rechazo de tratamiento podrá implicar como objeto la aceleración artificial de la muerte.</a:t>
            </a:r>
            <a:endParaRPr lang="es-CO" sz="3200" dirty="0"/>
          </a:p>
        </p:txBody>
      </p:sp>
    </p:spTree>
    <p:extLst>
      <p:ext uri="{BB962C8B-B14F-4D97-AF65-F5344CB8AC3E}">
        <p14:creationId xmlns:p14="http://schemas.microsoft.com/office/powerpoint/2010/main" val="756949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2DDB4E8-EAC7-4D2D-BBAF-4EFFE58461BC}"/>
              </a:ext>
            </a:extLst>
          </p:cNvPr>
          <p:cNvSpPr>
            <a:spLocks noGrp="1"/>
          </p:cNvSpPr>
          <p:nvPr>
            <p:ph type="title"/>
          </p:nvPr>
        </p:nvSpPr>
        <p:spPr>
          <a:xfrm>
            <a:off x="841248" y="548640"/>
            <a:ext cx="3600860" cy="5431536"/>
          </a:xfrm>
        </p:spPr>
        <p:txBody>
          <a:bodyPr>
            <a:normAutofit/>
          </a:bodyPr>
          <a:lstStyle/>
          <a:p>
            <a:r>
              <a:rPr lang="es-CO" sz="5400"/>
              <a:t>Deber de saber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491D757-284F-43C3-93AD-30636EE9BA7F}"/>
              </a:ext>
            </a:extLst>
          </p:cNvPr>
          <p:cNvSpPr>
            <a:spLocks noGrp="1"/>
          </p:cNvSpPr>
          <p:nvPr>
            <p:ph idx="1"/>
          </p:nvPr>
        </p:nvSpPr>
        <p:spPr>
          <a:xfrm>
            <a:off x="5126418" y="552091"/>
            <a:ext cx="6224335" cy="5431536"/>
          </a:xfrm>
        </p:spPr>
        <p:txBody>
          <a:bodyPr anchor="ctr">
            <a:normAutofit/>
          </a:bodyPr>
          <a:lstStyle/>
          <a:p>
            <a:r>
              <a:rPr lang="es-ES" dirty="0"/>
              <a:t>Deber del médico de estar al día desde el punto de vista técnico, para poder prestar la atención adecuada a cada enfermo (Lex </a:t>
            </a:r>
            <a:r>
              <a:rPr lang="es-ES" dirty="0" err="1"/>
              <a:t>artis</a:t>
            </a:r>
            <a:r>
              <a:rPr lang="es-ES" dirty="0"/>
              <a:t>). Este deber comienza con el estudio de la carrera y no termina nunca. Por su implicación en los cuidados del paciente, también debe incluir la formación humana, que no es susceptible de puesta al día, sino de una atención continuada.</a:t>
            </a:r>
            <a:endParaRPr lang="es-CO" dirty="0"/>
          </a:p>
        </p:txBody>
      </p:sp>
    </p:spTree>
    <p:extLst>
      <p:ext uri="{BB962C8B-B14F-4D97-AF65-F5344CB8AC3E}">
        <p14:creationId xmlns:p14="http://schemas.microsoft.com/office/powerpoint/2010/main" val="261557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ítulo 1">
            <a:extLst>
              <a:ext uri="{FF2B5EF4-FFF2-40B4-BE49-F238E27FC236}">
                <a16:creationId xmlns:a16="http://schemas.microsoft.com/office/drawing/2014/main" id="{8F0C5F6B-2D9B-4357-970C-E41E28E505F2}"/>
              </a:ext>
            </a:extLst>
          </p:cNvPr>
          <p:cNvSpPr>
            <a:spLocks noGrp="1"/>
          </p:cNvSpPr>
          <p:nvPr>
            <p:ph type="title"/>
          </p:nvPr>
        </p:nvSpPr>
        <p:spPr>
          <a:xfrm>
            <a:off x="838200" y="365125"/>
            <a:ext cx="10515599" cy="1325563"/>
          </a:xfrm>
        </p:spPr>
        <p:txBody>
          <a:bodyPr>
            <a:normAutofit/>
          </a:bodyPr>
          <a:lstStyle/>
          <a:p>
            <a:r>
              <a:rPr lang="es-CO" dirty="0"/>
              <a:t>Derechos del paciente</a:t>
            </a:r>
          </a:p>
        </p:txBody>
      </p:sp>
      <p:sp>
        <p:nvSpPr>
          <p:cNvPr id="3" name="Marcador de contenido 2">
            <a:extLst>
              <a:ext uri="{FF2B5EF4-FFF2-40B4-BE49-F238E27FC236}">
                <a16:creationId xmlns:a16="http://schemas.microsoft.com/office/drawing/2014/main" id="{89DCB829-740A-480E-88DA-EE1956F522C5}"/>
              </a:ext>
            </a:extLst>
          </p:cNvPr>
          <p:cNvSpPr>
            <a:spLocks noGrp="1"/>
          </p:cNvSpPr>
          <p:nvPr>
            <p:ph idx="1"/>
          </p:nvPr>
        </p:nvSpPr>
        <p:spPr>
          <a:xfrm>
            <a:off x="838200" y="1825625"/>
            <a:ext cx="5393361" cy="4351338"/>
          </a:xfrm>
        </p:spPr>
        <p:txBody>
          <a:bodyPr>
            <a:normAutofit/>
          </a:bodyPr>
          <a:lstStyle/>
          <a:p>
            <a:r>
              <a:rPr lang="es-ES" dirty="0"/>
              <a:t>Toda persona tiene derecho, cualquiera que sea el prestador que ejecute las acciones de promoción, protección y recuperación de su salud y de su rehabilitación, a que ellas sean dadas oportunamente y sin discriminación arbitraria, en las formas y condiciones que determinan la Constitución y las leyes.</a:t>
            </a:r>
            <a:endParaRPr lang="es-CO"/>
          </a:p>
        </p:txBody>
      </p:sp>
      <p:sp>
        <p:nvSpPr>
          <p:cNvPr id="13" name="Oval 1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DF013315-965A-42DE-9520-C8219E33E275}"/>
              </a:ext>
            </a:extLst>
          </p:cNvPr>
          <p:cNvPicPr>
            <a:picLocks noChangeAspect="1"/>
          </p:cNvPicPr>
          <p:nvPr/>
        </p:nvPicPr>
        <p:blipFill>
          <a:blip r:embed="rId2"/>
          <a:stretch>
            <a:fillRect/>
          </a:stretch>
        </p:blipFill>
        <p:spPr>
          <a:xfrm>
            <a:off x="7109962" y="3216702"/>
            <a:ext cx="4221597" cy="2934716"/>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4076351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c 9">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59CA26D9-0F9C-4857-AA8C-9E0B9E3804C8}"/>
              </a:ext>
            </a:extLst>
          </p:cNvPr>
          <p:cNvSpPr>
            <a:spLocks noGrp="1"/>
          </p:cNvSpPr>
          <p:nvPr>
            <p:ph idx="1"/>
          </p:nvPr>
        </p:nvSpPr>
        <p:spPr>
          <a:xfrm>
            <a:off x="838200" y="1461360"/>
            <a:ext cx="5536397" cy="3935281"/>
          </a:xfrm>
        </p:spPr>
        <p:txBody>
          <a:bodyPr>
            <a:normAutofit/>
          </a:bodyPr>
          <a:lstStyle/>
          <a:p>
            <a:r>
              <a:rPr lang="es-ES"/>
              <a:t>Aquella práctica médica generalmente aceptada por la medicina, en un tiempo y lugar determinados, para un paciente en concreto. Es esencialmente variable en el tiempo, debido a los avances tecnológicos de la ciencia médica.</a:t>
            </a:r>
            <a:endParaRPr lang="es-CO"/>
          </a:p>
        </p:txBody>
      </p:sp>
      <p:sp>
        <p:nvSpPr>
          <p:cNvPr id="12" name="Oval 1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E7BD348-7975-4F80-9759-1C5924667E48}"/>
              </a:ext>
            </a:extLst>
          </p:cNvPr>
          <p:cNvSpPr>
            <a:spLocks noGrp="1"/>
          </p:cNvSpPr>
          <p:nvPr>
            <p:ph type="title"/>
          </p:nvPr>
        </p:nvSpPr>
        <p:spPr>
          <a:xfrm>
            <a:off x="7474281" y="1396686"/>
            <a:ext cx="3240506" cy="4064628"/>
          </a:xfrm>
        </p:spPr>
        <p:txBody>
          <a:bodyPr>
            <a:normAutofit/>
          </a:bodyPr>
          <a:lstStyle/>
          <a:p>
            <a:r>
              <a:rPr lang="es-CO">
                <a:solidFill>
                  <a:srgbClr val="FFFFFF"/>
                </a:solidFill>
              </a:rPr>
              <a:t>Lex artis</a:t>
            </a:r>
          </a:p>
        </p:txBody>
      </p:sp>
    </p:spTree>
    <p:extLst>
      <p:ext uri="{BB962C8B-B14F-4D97-AF65-F5344CB8AC3E}">
        <p14:creationId xmlns:p14="http://schemas.microsoft.com/office/powerpoint/2010/main" val="1613010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4689D2D9-A8BB-4AAC-B386-DB783C456B82}"/>
              </a:ext>
            </a:extLst>
          </p:cNvPr>
          <p:cNvSpPr>
            <a:spLocks noGrp="1"/>
          </p:cNvSpPr>
          <p:nvPr>
            <p:ph type="title"/>
          </p:nvPr>
        </p:nvSpPr>
        <p:spPr>
          <a:xfrm>
            <a:off x="838200" y="365125"/>
            <a:ext cx="10515600" cy="1325563"/>
          </a:xfrm>
        </p:spPr>
        <p:txBody>
          <a:bodyPr>
            <a:normAutofit/>
          </a:bodyPr>
          <a:lstStyle/>
          <a:p>
            <a:r>
              <a:rPr lang="es-CO" dirty="0"/>
              <a:t>Acto médico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D23236F1-6243-4DD3-ADE4-A0440735D98B}"/>
              </a:ext>
            </a:extLst>
          </p:cNvPr>
          <p:cNvSpPr>
            <a:spLocks noGrp="1"/>
          </p:cNvSpPr>
          <p:nvPr>
            <p:ph idx="1"/>
          </p:nvPr>
        </p:nvSpPr>
        <p:spPr>
          <a:xfrm>
            <a:off x="838200" y="1825625"/>
            <a:ext cx="10515600" cy="4351338"/>
          </a:xfrm>
        </p:spPr>
        <p:txBody>
          <a:bodyPr>
            <a:normAutofit/>
          </a:bodyPr>
          <a:lstStyle/>
          <a:p>
            <a:pPr algn="just"/>
            <a:r>
              <a:rPr lang="es-ES" sz="3200" dirty="0"/>
              <a:t>Las acciones específicas que lleva a cabo un médico clínico son diagnosticar, tratar y formular el pronóstico de la enfermedad que padece una persona. Además, en su función educadora, aconseja al paciente sobre las medidas preventivas que impidan o aminoren la posibilidad de recaer en su enfermedad. Así, toda acción que emprende el médico para lograr los propósitos señalados es un acto médico</a:t>
            </a:r>
            <a:endParaRPr lang="es-CO" sz="3200" dirty="0"/>
          </a:p>
        </p:txBody>
      </p:sp>
    </p:spTree>
    <p:extLst>
      <p:ext uri="{BB962C8B-B14F-4D97-AF65-F5344CB8AC3E}">
        <p14:creationId xmlns:p14="http://schemas.microsoft.com/office/powerpoint/2010/main" val="3443839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EC03A3FE-38B8-4CAC-80C4-6EB3C7B70137}"/>
              </a:ext>
            </a:extLst>
          </p:cNvPr>
          <p:cNvSpPr>
            <a:spLocks noGrp="1"/>
          </p:cNvSpPr>
          <p:nvPr>
            <p:ph type="title"/>
          </p:nvPr>
        </p:nvSpPr>
        <p:spPr>
          <a:xfrm>
            <a:off x="1137034" y="609597"/>
            <a:ext cx="9392421" cy="1330841"/>
          </a:xfrm>
        </p:spPr>
        <p:txBody>
          <a:bodyPr>
            <a:normAutofit/>
          </a:bodyPr>
          <a:lstStyle/>
          <a:p>
            <a:r>
              <a:rPr lang="es-CO" dirty="0"/>
              <a:t>Errores Médicos</a:t>
            </a:r>
          </a:p>
        </p:txBody>
      </p:sp>
      <p:sp>
        <p:nvSpPr>
          <p:cNvPr id="3" name="Marcador de contenido 2">
            <a:extLst>
              <a:ext uri="{FF2B5EF4-FFF2-40B4-BE49-F238E27FC236}">
                <a16:creationId xmlns:a16="http://schemas.microsoft.com/office/drawing/2014/main" id="{4C557282-D38B-4825-9525-9CB27E49EC3C}"/>
              </a:ext>
            </a:extLst>
          </p:cNvPr>
          <p:cNvSpPr>
            <a:spLocks noGrp="1"/>
          </p:cNvSpPr>
          <p:nvPr>
            <p:ph idx="1"/>
          </p:nvPr>
        </p:nvSpPr>
        <p:spPr>
          <a:xfrm>
            <a:off x="407963" y="2198362"/>
            <a:ext cx="6119445" cy="4216506"/>
          </a:xfrm>
        </p:spPr>
        <p:txBody>
          <a:bodyPr>
            <a:normAutofit/>
          </a:bodyPr>
          <a:lstStyle/>
          <a:p>
            <a:r>
              <a:rPr lang="es-ES" dirty="0"/>
              <a:t>Interpretación errada de los hechos clínicos por parte del médico lo que lleva a diagnósticos y terapias equivocadas. Hay aquí un juicio equivocado de la realidad, que lo lleva a decisiones erradas. Este tipo de error, aunque no exime de responsabilidad al médico que lo comete, no reviste la gravedad de la negligencia médica. Se habla entonces de un error excusable.</a:t>
            </a:r>
            <a:endParaRPr lang="es-CO" dirty="0"/>
          </a:p>
        </p:txBody>
      </p:sp>
      <p:pic>
        <p:nvPicPr>
          <p:cNvPr id="4" name="Imagen 3">
            <a:extLst>
              <a:ext uri="{FF2B5EF4-FFF2-40B4-BE49-F238E27FC236}">
                <a16:creationId xmlns:a16="http://schemas.microsoft.com/office/drawing/2014/main" id="{8F4E28BC-0D5E-4745-94BD-45C45A2F3049}"/>
              </a:ext>
            </a:extLst>
          </p:cNvPr>
          <p:cNvPicPr>
            <a:picLocks noChangeAspect="1"/>
          </p:cNvPicPr>
          <p:nvPr/>
        </p:nvPicPr>
        <p:blipFill>
          <a:blip r:embed="rId2"/>
          <a:stretch>
            <a:fillRect/>
          </a:stretch>
        </p:blipFill>
        <p:spPr>
          <a:xfrm>
            <a:off x="6719367" y="2621349"/>
            <a:ext cx="4788505" cy="2883044"/>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20169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4026050-DAB2-48AE-8A71-05B017500DAD}"/>
              </a:ext>
            </a:extLst>
          </p:cNvPr>
          <p:cNvSpPr>
            <a:spLocks noGrp="1"/>
          </p:cNvSpPr>
          <p:nvPr>
            <p:ph type="title"/>
          </p:nvPr>
        </p:nvSpPr>
        <p:spPr>
          <a:xfrm>
            <a:off x="630936" y="640080"/>
            <a:ext cx="4818888" cy="1481328"/>
          </a:xfrm>
        </p:spPr>
        <p:txBody>
          <a:bodyPr anchor="b">
            <a:normAutofit/>
          </a:bodyPr>
          <a:lstStyle/>
          <a:p>
            <a:r>
              <a:rPr lang="es-CO" sz="5000"/>
              <a:t>Eventos adversos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BEACAA0-7894-47D8-B87B-73D69D76987E}"/>
              </a:ext>
            </a:extLst>
          </p:cNvPr>
          <p:cNvSpPr>
            <a:spLocks noGrp="1"/>
          </p:cNvSpPr>
          <p:nvPr>
            <p:ph idx="1"/>
          </p:nvPr>
        </p:nvSpPr>
        <p:spPr>
          <a:xfrm>
            <a:off x="630936" y="2660904"/>
            <a:ext cx="4818888" cy="3547872"/>
          </a:xfrm>
        </p:spPr>
        <p:txBody>
          <a:bodyPr anchor="t">
            <a:normAutofit/>
          </a:bodyPr>
          <a:lstStyle/>
          <a:p>
            <a:pPr algn="just"/>
            <a:r>
              <a:rPr lang="es-ES" dirty="0"/>
              <a:t>Situación o acontecimiento inesperado, relacionado con la atención sanitaria recibida por el paciente que tiene, o puede tener, consecuencias negativas para el mismo y que no está relacionado con el curso natural de la enfermedad.</a:t>
            </a:r>
            <a:endParaRPr lang="es-CO" dirty="0"/>
          </a:p>
        </p:txBody>
      </p:sp>
      <p:pic>
        <p:nvPicPr>
          <p:cNvPr id="4" name="Imagen 3">
            <a:extLst>
              <a:ext uri="{FF2B5EF4-FFF2-40B4-BE49-F238E27FC236}">
                <a16:creationId xmlns:a16="http://schemas.microsoft.com/office/drawing/2014/main" id="{3E25115E-2C49-4F58-A194-EAF6F7B5EDB4}"/>
              </a:ext>
            </a:extLst>
          </p:cNvPr>
          <p:cNvPicPr>
            <a:picLocks noChangeAspect="1"/>
          </p:cNvPicPr>
          <p:nvPr/>
        </p:nvPicPr>
        <p:blipFill>
          <a:blip r:embed="rId2"/>
          <a:stretch>
            <a:fillRect/>
          </a:stretch>
        </p:blipFill>
        <p:spPr>
          <a:xfrm>
            <a:off x="6099048" y="1690290"/>
            <a:ext cx="5458968" cy="3477420"/>
          </a:xfrm>
          <a:prstGeom prst="rect">
            <a:avLst/>
          </a:prstGeom>
        </p:spPr>
      </p:pic>
    </p:spTree>
    <p:extLst>
      <p:ext uri="{BB962C8B-B14F-4D97-AF65-F5344CB8AC3E}">
        <p14:creationId xmlns:p14="http://schemas.microsoft.com/office/powerpoint/2010/main" val="830873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A31DCF8-F615-49CE-903B-8379FF21AE06}"/>
              </a:ext>
            </a:extLst>
          </p:cNvPr>
          <p:cNvSpPr>
            <a:spLocks noGrp="1"/>
          </p:cNvSpPr>
          <p:nvPr>
            <p:ph type="title"/>
          </p:nvPr>
        </p:nvSpPr>
        <p:spPr>
          <a:xfrm>
            <a:off x="5297762" y="329184"/>
            <a:ext cx="6251110" cy="1783080"/>
          </a:xfrm>
        </p:spPr>
        <p:txBody>
          <a:bodyPr anchor="b">
            <a:normAutofit/>
          </a:bodyPr>
          <a:lstStyle/>
          <a:p>
            <a:r>
              <a:rPr lang="es-CO" sz="5400"/>
              <a:t>Iatrogenia</a:t>
            </a:r>
          </a:p>
        </p:txBody>
      </p:sp>
      <p:pic>
        <p:nvPicPr>
          <p:cNvPr id="4" name="Imagen 3">
            <a:extLst>
              <a:ext uri="{FF2B5EF4-FFF2-40B4-BE49-F238E27FC236}">
                <a16:creationId xmlns:a16="http://schemas.microsoft.com/office/drawing/2014/main" id="{32F3B97E-48B9-4524-AE73-862F7370993C}"/>
              </a:ext>
            </a:extLst>
          </p:cNvPr>
          <p:cNvPicPr>
            <a:picLocks noChangeAspect="1"/>
          </p:cNvPicPr>
          <p:nvPr/>
        </p:nvPicPr>
        <p:blipFill rotWithShape="1">
          <a:blip r:embed="rId2"/>
          <a:srcRect l="1605" r="1223"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88B060F-F8D0-4BA7-9AEE-2CD830502363}"/>
              </a:ext>
            </a:extLst>
          </p:cNvPr>
          <p:cNvSpPr>
            <a:spLocks noGrp="1"/>
          </p:cNvSpPr>
          <p:nvPr>
            <p:ph idx="1"/>
          </p:nvPr>
        </p:nvSpPr>
        <p:spPr>
          <a:xfrm>
            <a:off x="5297762" y="2706624"/>
            <a:ext cx="6251110" cy="3483864"/>
          </a:xfrm>
        </p:spPr>
        <p:txBody>
          <a:bodyPr>
            <a:normAutofit/>
          </a:bodyPr>
          <a:lstStyle/>
          <a:p>
            <a:r>
              <a:rPr lang="es-ES" sz="2200"/>
              <a:t>Daño en el cuerpo o en la salud del paciente, cuando es causado por el médico a través de sus acciones profesionales, conductas o medios diagnósticos, terapéuticos, quirúrgicos, psicoterapéuticos u otros, cuando el resultado no le es imputable jurídicamente; resultado nocivo que no deriva de la voluntad o culpa del médico en la producción del daño, sino por un hecho imprevisto o imprevisible que escapa a toda posibilidad de ser evitado.</a:t>
            </a:r>
            <a:endParaRPr lang="es-CO" sz="2200"/>
          </a:p>
        </p:txBody>
      </p:sp>
    </p:spTree>
    <p:extLst>
      <p:ext uri="{BB962C8B-B14F-4D97-AF65-F5344CB8AC3E}">
        <p14:creationId xmlns:p14="http://schemas.microsoft.com/office/powerpoint/2010/main" val="2070631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4E59A856-2D91-4634-81CD-A126B7991E04}"/>
              </a:ext>
            </a:extLst>
          </p:cNvPr>
          <p:cNvSpPr>
            <a:spLocks noGrp="1"/>
          </p:cNvSpPr>
          <p:nvPr>
            <p:ph type="title"/>
          </p:nvPr>
        </p:nvSpPr>
        <p:spPr>
          <a:xfrm>
            <a:off x="1137036" y="548640"/>
            <a:ext cx="9543405" cy="1188720"/>
          </a:xfrm>
        </p:spPr>
        <p:txBody>
          <a:bodyPr>
            <a:normAutofit/>
          </a:bodyPr>
          <a:lstStyle/>
          <a:p>
            <a:r>
              <a:rPr lang="es-CO">
                <a:solidFill>
                  <a:schemeClr val="tx1">
                    <a:lumMod val="85000"/>
                    <a:lumOff val="15000"/>
                  </a:schemeClr>
                </a:solidFill>
              </a:rPr>
              <a:t>Mal Praxis Médica</a:t>
            </a:r>
          </a:p>
        </p:txBody>
      </p:sp>
      <p:sp>
        <p:nvSpPr>
          <p:cNvPr id="3" name="Marcador de contenido 2">
            <a:extLst>
              <a:ext uri="{FF2B5EF4-FFF2-40B4-BE49-F238E27FC236}">
                <a16:creationId xmlns:a16="http://schemas.microsoft.com/office/drawing/2014/main" id="{22725AE6-4EF5-41BB-A1F9-7A0A0392905A}"/>
              </a:ext>
            </a:extLst>
          </p:cNvPr>
          <p:cNvSpPr>
            <a:spLocks noGrp="1"/>
          </p:cNvSpPr>
          <p:nvPr>
            <p:ph idx="1"/>
          </p:nvPr>
        </p:nvSpPr>
        <p:spPr>
          <a:xfrm>
            <a:off x="827314" y="1959429"/>
            <a:ext cx="10261600" cy="4349931"/>
          </a:xfrm>
        </p:spPr>
        <p:txBody>
          <a:bodyPr anchor="ctr">
            <a:normAutofit/>
          </a:bodyPr>
          <a:lstStyle/>
          <a:p>
            <a:r>
              <a:rPr lang="es-ES" dirty="0">
                <a:solidFill>
                  <a:schemeClr val="tx1">
                    <a:lumMod val="85000"/>
                    <a:lumOff val="15000"/>
                  </a:schemeClr>
                </a:solidFill>
              </a:rPr>
              <a:t>Conductas impropias del profesional frente a un paciente, que no  siguen las normas que señala la Lex </a:t>
            </a:r>
            <a:r>
              <a:rPr lang="es-ES" dirty="0" err="1">
                <a:solidFill>
                  <a:schemeClr val="tx1">
                    <a:lumMod val="85000"/>
                    <a:lumOff val="15000"/>
                  </a:schemeClr>
                </a:solidFill>
              </a:rPr>
              <a:t>Artis</a:t>
            </a:r>
            <a:r>
              <a:rPr lang="es-ES" dirty="0">
                <a:solidFill>
                  <a:schemeClr val="tx1">
                    <a:lumMod val="85000"/>
                    <a:lumOff val="15000"/>
                  </a:schemeClr>
                </a:solidFill>
              </a:rPr>
              <a:t> Medica, pero no hay aquí un error de juicio, sino que, o la actuación del médico que está en posesión de conocimientos y habilidades no ha sido diligente, o este ha actuado con impericia e imprudencia frente a una situación clínica para la cual no está capacitado. Este tipo de conducta médica constituye un error médico inexcusable, y el médico debe responder por esta conducta inapropiada. (Consideraciones sobre la lex </a:t>
            </a:r>
            <a:r>
              <a:rPr lang="es-ES" dirty="0" err="1">
                <a:solidFill>
                  <a:schemeClr val="tx1">
                    <a:lumMod val="85000"/>
                    <a:lumOff val="15000"/>
                  </a:schemeClr>
                </a:solidFill>
              </a:rPr>
              <a:t>artis</a:t>
            </a:r>
            <a:r>
              <a:rPr lang="es-ES" dirty="0">
                <a:solidFill>
                  <a:schemeClr val="tx1">
                    <a:lumMod val="85000"/>
                    <a:lumOff val="15000"/>
                  </a:schemeClr>
                </a:solidFill>
              </a:rPr>
              <a:t>; Error y Negligencia Médica; </a:t>
            </a:r>
            <a:r>
              <a:rPr lang="es-ES" dirty="0">
                <a:solidFill>
                  <a:srgbClr val="0070C0"/>
                </a:solidFill>
              </a:rPr>
              <a:t>Departamento de Ética del Concejo General del Colegio Médico</a:t>
            </a:r>
            <a:r>
              <a:rPr lang="es-ES" dirty="0">
                <a:solidFill>
                  <a:schemeClr val="tx1">
                    <a:lumMod val="85000"/>
                    <a:lumOff val="15000"/>
                  </a:schemeClr>
                </a:solidFill>
              </a:rPr>
              <a:t>)</a:t>
            </a:r>
            <a:endParaRPr lang="es-CO"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114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AFBD1DEB-D1DD-4258-BCA6-0A04990CA498}"/>
              </a:ext>
            </a:extLst>
          </p:cNvPr>
          <p:cNvSpPr>
            <a:spLocks noGrp="1"/>
          </p:cNvSpPr>
          <p:nvPr>
            <p:ph type="title"/>
          </p:nvPr>
        </p:nvSpPr>
        <p:spPr>
          <a:xfrm>
            <a:off x="838200" y="401221"/>
            <a:ext cx="10515600" cy="1348065"/>
          </a:xfrm>
        </p:spPr>
        <p:txBody>
          <a:bodyPr>
            <a:normAutofit/>
          </a:bodyPr>
          <a:lstStyle/>
          <a:p>
            <a:r>
              <a:rPr lang="es-CO" sz="5400">
                <a:solidFill>
                  <a:srgbClr val="FFFFFF"/>
                </a:solidFill>
              </a:rPr>
              <a:t>Cuasidelito de Negligencia Médica</a:t>
            </a:r>
          </a:p>
        </p:txBody>
      </p:sp>
      <p:sp>
        <p:nvSpPr>
          <p:cNvPr id="3" name="Marcador de contenido 2">
            <a:extLst>
              <a:ext uri="{FF2B5EF4-FFF2-40B4-BE49-F238E27FC236}">
                <a16:creationId xmlns:a16="http://schemas.microsoft.com/office/drawing/2014/main" id="{FB53B66D-A106-4F9D-B373-CDE83D769774}"/>
              </a:ext>
            </a:extLst>
          </p:cNvPr>
          <p:cNvSpPr>
            <a:spLocks noGrp="1"/>
          </p:cNvSpPr>
          <p:nvPr>
            <p:ph idx="1"/>
          </p:nvPr>
        </p:nvSpPr>
        <p:spPr>
          <a:xfrm>
            <a:off x="838200" y="2586789"/>
            <a:ext cx="10515600" cy="3590174"/>
          </a:xfrm>
        </p:spPr>
        <p:txBody>
          <a:bodyPr>
            <a:normAutofit/>
          </a:bodyPr>
          <a:lstStyle/>
          <a:p>
            <a:r>
              <a:rPr lang="es-ES" sz="3200" dirty="0"/>
              <a:t>El médico, cirujano, farmacéutico, flebotomiano o matrona que causare mal a las personas por negligencia culpable en el desempeño de su profesión, incurrirá respectivamente en las penas del artículo anterior. Art. 491 Código Penal (Reclusión)</a:t>
            </a:r>
            <a:endParaRPr lang="es-CO" sz="3200" dirty="0"/>
          </a:p>
        </p:txBody>
      </p:sp>
    </p:spTree>
    <p:extLst>
      <p:ext uri="{BB962C8B-B14F-4D97-AF65-F5344CB8AC3E}">
        <p14:creationId xmlns:p14="http://schemas.microsoft.com/office/powerpoint/2010/main" val="2021775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BBDEE10-8C12-4C5B-AFA8-FB3C9E8AA93A}"/>
              </a:ext>
            </a:extLst>
          </p:cNvPr>
          <p:cNvSpPr>
            <a:spLocks noGrp="1"/>
          </p:cNvSpPr>
          <p:nvPr>
            <p:ph type="title"/>
          </p:nvPr>
        </p:nvSpPr>
        <p:spPr>
          <a:xfrm>
            <a:off x="841248" y="548640"/>
            <a:ext cx="3600860" cy="5431536"/>
          </a:xfrm>
        </p:spPr>
        <p:txBody>
          <a:bodyPr>
            <a:normAutofit/>
          </a:bodyPr>
          <a:lstStyle/>
          <a:p>
            <a:r>
              <a:rPr lang="es-CO" sz="5400"/>
              <a:t>Negligencia</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212C075-3FB4-4A73-BFA1-A0D18D5B733A}"/>
              </a:ext>
            </a:extLst>
          </p:cNvPr>
          <p:cNvSpPr>
            <a:spLocks noGrp="1"/>
          </p:cNvSpPr>
          <p:nvPr>
            <p:ph idx="1"/>
          </p:nvPr>
        </p:nvSpPr>
        <p:spPr>
          <a:xfrm>
            <a:off x="5126418" y="552091"/>
            <a:ext cx="6224335" cy="5431536"/>
          </a:xfrm>
        </p:spPr>
        <p:txBody>
          <a:bodyPr anchor="ctr">
            <a:normAutofit/>
          </a:bodyPr>
          <a:lstStyle/>
          <a:p>
            <a:r>
              <a:rPr lang="es-ES" dirty="0"/>
              <a:t>Se traduce en la falta de actividad; se pudo haber evitado el resultado desplegando más actividad que la desarrollada, la inactividad no ha creado el riesgo pero la actividad pudo haberlo evitado. Falta de acción, indolencia, inercia, pasividad. Es la falta de observación de los deberes que las circunstancias exigen, es decir, es un acto de omisión.</a:t>
            </a:r>
            <a:endParaRPr lang="es-CO" dirty="0"/>
          </a:p>
        </p:txBody>
      </p:sp>
    </p:spTree>
    <p:extLst>
      <p:ext uri="{BB962C8B-B14F-4D97-AF65-F5344CB8AC3E}">
        <p14:creationId xmlns:p14="http://schemas.microsoft.com/office/powerpoint/2010/main" val="2746902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A8122E4-D3B5-4697-A668-A57B049B1061}"/>
              </a:ext>
            </a:extLst>
          </p:cNvPr>
          <p:cNvSpPr>
            <a:spLocks noGrp="1"/>
          </p:cNvSpPr>
          <p:nvPr>
            <p:ph type="title"/>
          </p:nvPr>
        </p:nvSpPr>
        <p:spPr>
          <a:xfrm>
            <a:off x="841248" y="643467"/>
            <a:ext cx="3840480" cy="5571066"/>
          </a:xfrm>
        </p:spPr>
        <p:txBody>
          <a:bodyPr anchor="ctr">
            <a:normAutofit/>
          </a:bodyPr>
          <a:lstStyle/>
          <a:p>
            <a:r>
              <a:rPr lang="es-CO" sz="5400"/>
              <a:t>Imprudencia</a:t>
            </a:r>
          </a:p>
        </p:txBody>
      </p:sp>
      <p:sp>
        <p:nvSpPr>
          <p:cNvPr id="10" name="Freeform: Shape 9">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9686" y="0"/>
            <a:ext cx="7152315"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91E452D6-CD36-4455-8B78-32EF921D6666}"/>
              </a:ext>
            </a:extLst>
          </p:cNvPr>
          <p:cNvSpPr>
            <a:spLocks noGrp="1"/>
          </p:cNvSpPr>
          <p:nvPr>
            <p:ph idx="1"/>
          </p:nvPr>
        </p:nvSpPr>
        <p:spPr>
          <a:xfrm>
            <a:off x="5568696" y="643467"/>
            <a:ext cx="5788152" cy="5571066"/>
          </a:xfrm>
        </p:spPr>
        <p:txBody>
          <a:bodyPr anchor="ctr">
            <a:normAutofit/>
          </a:bodyPr>
          <a:lstStyle/>
          <a:p>
            <a:pPr algn="just"/>
            <a:r>
              <a:rPr lang="es-ES" sz="3200" dirty="0">
                <a:solidFill>
                  <a:srgbClr val="FFFFFF"/>
                </a:solidFill>
              </a:rPr>
              <a:t>Infracción de las normas de cuidado o de la diligencia debida que produce un resultado típico objetivamente imputable. Se caracteriza como el afrontamiento de un riesgo</a:t>
            </a:r>
            <a:endParaRPr lang="es-CO" sz="3200" dirty="0">
              <a:solidFill>
                <a:srgbClr val="FFFFFF"/>
              </a:solidFill>
            </a:endParaRPr>
          </a:p>
        </p:txBody>
      </p:sp>
    </p:spTree>
    <p:extLst>
      <p:ext uri="{BB962C8B-B14F-4D97-AF65-F5344CB8AC3E}">
        <p14:creationId xmlns:p14="http://schemas.microsoft.com/office/powerpoint/2010/main" val="32403784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CB54C6-C402-427D-800F-907502E5E659}"/>
              </a:ext>
            </a:extLst>
          </p:cNvPr>
          <p:cNvSpPr>
            <a:spLocks noGrp="1"/>
          </p:cNvSpPr>
          <p:nvPr>
            <p:ph type="title"/>
          </p:nvPr>
        </p:nvSpPr>
        <p:spPr>
          <a:xfrm>
            <a:off x="4965430" y="629268"/>
            <a:ext cx="6586491" cy="1286160"/>
          </a:xfrm>
        </p:spPr>
        <p:txBody>
          <a:bodyPr anchor="b">
            <a:normAutofit/>
          </a:bodyPr>
          <a:lstStyle/>
          <a:p>
            <a:r>
              <a:rPr lang="es-CO"/>
              <a:t>Impericia</a:t>
            </a:r>
          </a:p>
        </p:txBody>
      </p:sp>
      <p:sp>
        <p:nvSpPr>
          <p:cNvPr id="3" name="Marcador de contenido 2">
            <a:extLst>
              <a:ext uri="{FF2B5EF4-FFF2-40B4-BE49-F238E27FC236}">
                <a16:creationId xmlns:a16="http://schemas.microsoft.com/office/drawing/2014/main" id="{32515D38-6069-4839-8CFB-3AB3493F5405}"/>
              </a:ext>
            </a:extLst>
          </p:cNvPr>
          <p:cNvSpPr>
            <a:spLocks noGrp="1"/>
          </p:cNvSpPr>
          <p:nvPr>
            <p:ph idx="1"/>
          </p:nvPr>
        </p:nvSpPr>
        <p:spPr>
          <a:xfrm>
            <a:off x="4965431" y="2438400"/>
            <a:ext cx="6586489" cy="3785419"/>
          </a:xfrm>
        </p:spPr>
        <p:txBody>
          <a:bodyPr>
            <a:normAutofit/>
          </a:bodyPr>
          <a:lstStyle/>
          <a:p>
            <a:r>
              <a:rPr lang="es-ES" sz="2000"/>
              <a:t>Es una forma especial de culpa que se presenta en el ejercicio de ciertas actividades que requieren conocimientos o destrezas especiales. Es la falta de observación de las normas, por falta de experiencia práctica o por falta de conocimientos técnicos.</a:t>
            </a:r>
            <a:endParaRPr lang="es-CO" sz="2000"/>
          </a:p>
        </p:txBody>
      </p:sp>
      <p:pic>
        <p:nvPicPr>
          <p:cNvPr id="35" name="Picture 34" descr="Uno entre la multitud">
            <a:extLst>
              <a:ext uri="{FF2B5EF4-FFF2-40B4-BE49-F238E27FC236}">
                <a16:creationId xmlns:a16="http://schemas.microsoft.com/office/drawing/2014/main" id="{A260958C-24C1-4AE8-8DE1-34F6B26FE81D}"/>
              </a:ext>
            </a:extLst>
          </p:cNvPr>
          <p:cNvPicPr>
            <a:picLocks noChangeAspect="1"/>
          </p:cNvPicPr>
          <p:nvPr/>
        </p:nvPicPr>
        <p:blipFill rotWithShape="1">
          <a:blip r:embed="rId2"/>
          <a:srcRect l="28748" r="20557"/>
          <a:stretch/>
        </p:blipFill>
        <p:spPr>
          <a:xfrm>
            <a:off x="20" y="10"/>
            <a:ext cx="4635571" cy="6857990"/>
          </a:xfrm>
          <a:prstGeom prst="rect">
            <a:avLst/>
          </a:prstGeom>
          <a:effectLst/>
        </p:spPr>
      </p:pic>
      <p:cxnSp>
        <p:nvCxnSpPr>
          <p:cNvPr id="39" name="Straight Connector 3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38F6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37022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9" name="Freeform: Shape 11">
            <a:extLst>
              <a:ext uri="{FF2B5EF4-FFF2-40B4-BE49-F238E27FC236}">
                <a16:creationId xmlns:a16="http://schemas.microsoft.com/office/drawing/2014/main" id="{31CE7A08-2184-4B99-ABC0-B40CD1D3F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 name="Título 1">
            <a:extLst>
              <a:ext uri="{FF2B5EF4-FFF2-40B4-BE49-F238E27FC236}">
                <a16:creationId xmlns:a16="http://schemas.microsoft.com/office/drawing/2014/main" id="{0314AF74-49B1-4060-A376-6952DB8308AC}"/>
              </a:ext>
            </a:extLst>
          </p:cNvPr>
          <p:cNvSpPr>
            <a:spLocks noGrp="1"/>
          </p:cNvSpPr>
          <p:nvPr>
            <p:ph type="title"/>
          </p:nvPr>
        </p:nvSpPr>
        <p:spPr>
          <a:xfrm>
            <a:off x="1102368" y="3306515"/>
            <a:ext cx="3826286" cy="3215373"/>
          </a:xfrm>
        </p:spPr>
        <p:txBody>
          <a:bodyPr>
            <a:normAutofit/>
          </a:bodyPr>
          <a:lstStyle/>
          <a:p>
            <a:pPr algn="ctr"/>
            <a:r>
              <a:rPr lang="es-ES">
                <a:solidFill>
                  <a:schemeClr val="bg1"/>
                </a:solidFill>
              </a:rPr>
              <a:t>Responsabilidad legal médica:</a:t>
            </a:r>
            <a:endParaRPr lang="es-CO">
              <a:solidFill>
                <a:schemeClr val="bg1"/>
              </a:solidFill>
            </a:endParaRPr>
          </a:p>
        </p:txBody>
      </p:sp>
      <p:sp>
        <p:nvSpPr>
          <p:cNvPr id="14" name="Freeform: Shape 13">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00654" y="4275786"/>
            <a:ext cx="2691346" cy="2582214"/>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Freeform: Shape 19">
            <a:extLst>
              <a:ext uri="{FF2B5EF4-FFF2-40B4-BE49-F238E27FC236}">
                <a16:creationId xmlns:a16="http://schemas.microsoft.com/office/drawing/2014/main" id="{2552FC29-9118-466F-940E-80C84EFDF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00654" y="4275786"/>
            <a:ext cx="2691346" cy="2582214"/>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 name="Marcador de contenido 2">
            <a:extLst>
              <a:ext uri="{FF2B5EF4-FFF2-40B4-BE49-F238E27FC236}">
                <a16:creationId xmlns:a16="http://schemas.microsoft.com/office/drawing/2014/main" id="{1B5DA0BC-7152-4EAA-9B9A-FDABDDC81905}"/>
              </a:ext>
            </a:extLst>
          </p:cNvPr>
          <p:cNvSpPr>
            <a:spLocks noGrp="1"/>
          </p:cNvSpPr>
          <p:nvPr>
            <p:ph idx="1"/>
          </p:nvPr>
        </p:nvSpPr>
        <p:spPr>
          <a:xfrm>
            <a:off x="5211448" y="706508"/>
            <a:ext cx="5217173" cy="4351338"/>
          </a:xfrm>
        </p:spPr>
        <p:txBody>
          <a:bodyPr>
            <a:normAutofit/>
          </a:bodyPr>
          <a:lstStyle/>
          <a:p>
            <a:r>
              <a:rPr lang="es-ES">
                <a:solidFill>
                  <a:schemeClr val="bg1"/>
                </a:solidFill>
              </a:rPr>
              <a:t>Es la obligación de los médicos, de dar cuenta ante la sociedad a través de los tribunales de justicia, por los actos realizados en la práctica profesional, cuya naturaleza y resultados sean contrarios a sus deberes, por incumplimiento de los medios y/o cuidados adecuados en la asistencia del paciente adquiriendo relevancia jurídica.</a:t>
            </a:r>
          </a:p>
        </p:txBody>
      </p:sp>
      <p:grpSp>
        <p:nvGrpSpPr>
          <p:cNvPr id="2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3" name="Freeform: Shape 2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113018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314AF74-49B1-4060-A376-6952DB8308AC}"/>
              </a:ext>
            </a:extLst>
          </p:cNvPr>
          <p:cNvSpPr>
            <a:spLocks noGrp="1"/>
          </p:cNvSpPr>
          <p:nvPr>
            <p:ph type="title"/>
          </p:nvPr>
        </p:nvSpPr>
        <p:spPr>
          <a:xfrm>
            <a:off x="1171074" y="1396686"/>
            <a:ext cx="3240506" cy="4064628"/>
          </a:xfrm>
        </p:spPr>
        <p:txBody>
          <a:bodyPr>
            <a:normAutofit/>
          </a:bodyPr>
          <a:lstStyle/>
          <a:p>
            <a:r>
              <a:rPr lang="es-ES" sz="3700" dirty="0">
                <a:solidFill>
                  <a:srgbClr val="FFFFFF"/>
                </a:solidFill>
              </a:rPr>
              <a:t>Responsabilidad Penal:</a:t>
            </a:r>
            <a:endParaRPr lang="es-CO" sz="3700" dirty="0">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1B5DA0BC-7152-4EAA-9B9A-FDABDDC81905}"/>
              </a:ext>
            </a:extLst>
          </p:cNvPr>
          <p:cNvSpPr>
            <a:spLocks noGrp="1"/>
          </p:cNvSpPr>
          <p:nvPr>
            <p:ph idx="1"/>
          </p:nvPr>
        </p:nvSpPr>
        <p:spPr>
          <a:xfrm>
            <a:off x="5370153" y="1526033"/>
            <a:ext cx="5536397" cy="3935281"/>
          </a:xfrm>
        </p:spPr>
        <p:txBody>
          <a:bodyPr>
            <a:normAutofit/>
          </a:bodyPr>
          <a:lstStyle/>
          <a:p>
            <a:r>
              <a:rPr lang="es-ES" dirty="0"/>
              <a:t>Consecuencia jurídica de la comisión de un delito, que se traduce en el estado de sometimiento a que queda sujeto un individuo frente a la potestad sancionatoria estatal y que se materializa en la </a:t>
            </a:r>
            <a:r>
              <a:rPr lang="es-ES" dirty="0">
                <a:solidFill>
                  <a:srgbClr val="C00000"/>
                </a:solidFill>
              </a:rPr>
              <a:t>imposición de una pena. </a:t>
            </a:r>
            <a:r>
              <a:rPr lang="es-ES" dirty="0"/>
              <a:t>Debe haber cometido un hecho típico, antijurídico y culpable.</a:t>
            </a:r>
          </a:p>
        </p:txBody>
      </p:sp>
    </p:spTree>
    <p:extLst>
      <p:ext uri="{BB962C8B-B14F-4D97-AF65-F5344CB8AC3E}">
        <p14:creationId xmlns:p14="http://schemas.microsoft.com/office/powerpoint/2010/main" val="3382009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314AF74-49B1-4060-A376-6952DB8308AC}"/>
              </a:ext>
            </a:extLst>
          </p:cNvPr>
          <p:cNvSpPr>
            <a:spLocks noGrp="1"/>
          </p:cNvSpPr>
          <p:nvPr>
            <p:ph type="title"/>
          </p:nvPr>
        </p:nvSpPr>
        <p:spPr>
          <a:xfrm>
            <a:off x="804672" y="640080"/>
            <a:ext cx="3282696" cy="5257800"/>
          </a:xfrm>
        </p:spPr>
        <p:txBody>
          <a:bodyPr>
            <a:normAutofit/>
          </a:bodyPr>
          <a:lstStyle/>
          <a:p>
            <a:r>
              <a:rPr lang="es-ES" sz="3700">
                <a:solidFill>
                  <a:schemeClr val="bg1"/>
                </a:solidFill>
              </a:rPr>
              <a:t>Responsabilidad civil:</a:t>
            </a:r>
            <a:endParaRPr lang="es-CO" sz="3700">
              <a:solidFill>
                <a:schemeClr val="bg1"/>
              </a:solidFill>
            </a:endParaRPr>
          </a:p>
        </p:txBody>
      </p:sp>
      <p:sp>
        <p:nvSpPr>
          <p:cNvPr id="3" name="Marcador de contenido 2">
            <a:extLst>
              <a:ext uri="{FF2B5EF4-FFF2-40B4-BE49-F238E27FC236}">
                <a16:creationId xmlns:a16="http://schemas.microsoft.com/office/drawing/2014/main" id="{1B5DA0BC-7152-4EAA-9B9A-FDABDDC81905}"/>
              </a:ext>
            </a:extLst>
          </p:cNvPr>
          <p:cNvSpPr>
            <a:spLocks noGrp="1"/>
          </p:cNvSpPr>
          <p:nvPr>
            <p:ph idx="1"/>
          </p:nvPr>
        </p:nvSpPr>
        <p:spPr>
          <a:xfrm>
            <a:off x="5358384" y="640081"/>
            <a:ext cx="6024654" cy="5257800"/>
          </a:xfrm>
        </p:spPr>
        <p:txBody>
          <a:bodyPr anchor="ctr">
            <a:normAutofit/>
          </a:bodyPr>
          <a:lstStyle/>
          <a:p>
            <a:r>
              <a:rPr lang="es-ES" sz="2400"/>
              <a:t>Es la obligación que pesa sobre una persona de colocar a quien se ha causado un daño por la violación de un deber jurídico, en la misma situación en que éste se encontraría con anterioridad a dicho daño.  Para la responsabilidad civil contractual debe existir un contrato, incumplimiento de una obligación, culpa o dolo, daño y relación de causalidad. Para la responsabilidad civil extracontractual debe existir un acto u omisión, culpable, que cause daño y relación de causalidad.</a:t>
            </a:r>
            <a:endParaRPr lang="es-CO" sz="2400"/>
          </a:p>
        </p:txBody>
      </p:sp>
    </p:spTree>
    <p:extLst>
      <p:ext uri="{BB962C8B-B14F-4D97-AF65-F5344CB8AC3E}">
        <p14:creationId xmlns:p14="http://schemas.microsoft.com/office/powerpoint/2010/main" val="3941105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F2A2A0-34FE-4751-BBF3-0C15B4EA9630}"/>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Alfonso Garcia Pinzon</a:t>
            </a:r>
          </a:p>
        </p:txBody>
      </p:sp>
      <p:sp>
        <p:nvSpPr>
          <p:cNvPr id="3" name="Marcador de contenido 2">
            <a:extLst>
              <a:ext uri="{FF2B5EF4-FFF2-40B4-BE49-F238E27FC236}">
                <a16:creationId xmlns:a16="http://schemas.microsoft.com/office/drawing/2014/main" id="{588979A1-35FD-4910-A9FF-097538CFDD83}"/>
              </a:ext>
            </a:extLst>
          </p:cNvPr>
          <p:cNvSpPr>
            <a:spLocks noGrp="1"/>
          </p:cNvSpPr>
          <p:nvPr>
            <p:ph idx="1"/>
          </p:nvPr>
        </p:nvSpPr>
        <p:spPr>
          <a:xfrm>
            <a:off x="890339" y="4636008"/>
            <a:ext cx="3734014" cy="1572768"/>
          </a:xfrm>
        </p:spPr>
        <p:txBody>
          <a:bodyPr vert="horz" lIns="91440" tIns="45720" rIns="91440" bIns="45720" rtlCol="0">
            <a:normAutofit/>
          </a:bodyPr>
          <a:lstStyle/>
          <a:p>
            <a:pPr marL="0" indent="0">
              <a:buNone/>
            </a:pPr>
            <a:r>
              <a:rPr lang="en-US" sz="2400" dirty="0" err="1"/>
              <a:t>Muchas</a:t>
            </a:r>
            <a:r>
              <a:rPr lang="en-US" sz="2400" dirty="0"/>
              <a:t> gracias</a:t>
            </a:r>
          </a:p>
        </p:txBody>
      </p:sp>
      <p:sp>
        <p:nvSpPr>
          <p:cNvPr id="2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upa sobre fondo claro">
            <a:extLst>
              <a:ext uri="{FF2B5EF4-FFF2-40B4-BE49-F238E27FC236}">
                <a16:creationId xmlns:a16="http://schemas.microsoft.com/office/drawing/2014/main" id="{3CC28838-BD10-43D4-B3A2-33FA8F429154}"/>
              </a:ext>
            </a:extLst>
          </p:cNvPr>
          <p:cNvPicPr>
            <a:picLocks noChangeAspect="1"/>
          </p:cNvPicPr>
          <p:nvPr/>
        </p:nvPicPr>
        <p:blipFill rotWithShape="1">
          <a:blip r:embed="rId2"/>
          <a:srcRect l="29136" r="3911" b="-1"/>
          <a:stretch/>
        </p:blipFill>
        <p:spPr>
          <a:xfrm>
            <a:off x="7175226" y="-649214"/>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1714390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949</TotalTime>
  <Words>2562</Words>
  <Application>Microsoft Office PowerPoint</Application>
  <PresentationFormat>Panorámica</PresentationFormat>
  <Paragraphs>103</Paragraphs>
  <Slides>44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44</vt:i4>
      </vt:variant>
    </vt:vector>
  </HeadingPairs>
  <TitlesOfParts>
    <vt:vector size="49" baseType="lpstr">
      <vt:lpstr>arial</vt:lpstr>
      <vt:lpstr>arial</vt:lpstr>
      <vt:lpstr>Calibri</vt:lpstr>
      <vt:lpstr>Calibri Light</vt:lpstr>
      <vt:lpstr>Tema de Office</vt:lpstr>
      <vt:lpstr>ETICA MEDICA</vt:lpstr>
      <vt:lpstr>Normas generales </vt:lpstr>
      <vt:lpstr>¿Qué quiere decir la ética medica?</vt:lpstr>
      <vt:lpstr>Principios de la ética médica</vt:lpstr>
      <vt:lpstr>Beneficencia</vt:lpstr>
      <vt:lpstr>Autonomía</vt:lpstr>
      <vt:lpstr>Autonomía</vt:lpstr>
      <vt:lpstr>Justicia</vt:lpstr>
      <vt:lpstr>No maleficencia</vt:lpstr>
      <vt:lpstr>No maleficencia</vt:lpstr>
      <vt:lpstr>¿Qué es no maleficencia y ejemplos?</vt:lpstr>
      <vt:lpstr>¿Qué es Ética médica?</vt:lpstr>
      <vt:lpstr>¿Que es la ética medica?</vt:lpstr>
      <vt:lpstr>¿Que es la ética medica?</vt:lpstr>
      <vt:lpstr>Ética medica</vt:lpstr>
      <vt:lpstr>Presentación de PowerPoint</vt:lpstr>
      <vt:lpstr>Presentación de PowerPoint</vt:lpstr>
      <vt:lpstr>¿Cuál es la importancia de la ética medica?</vt:lpstr>
      <vt:lpstr>¿Cuándo surgió la ética médica?</vt:lpstr>
      <vt:lpstr>¿Como debe ser la ética profesional de un médico?</vt:lpstr>
      <vt:lpstr>¿Cómo se aplica la ética en la medicina?</vt:lpstr>
      <vt:lpstr>¿Cuál es la importancia del estudio de la ética?</vt:lpstr>
      <vt:lpstr>¿Qué relevancia tiene la ética dentro del área de la salud?</vt:lpstr>
      <vt:lpstr>¿Cuál es la importancia de la ética en la vida cotidiana?</vt:lpstr>
      <vt:lpstr>¿Cuál es la importancia de la ética?</vt:lpstr>
      <vt:lpstr>¿Qué tiene de especial la medicina?</vt:lpstr>
      <vt:lpstr>Existen cuatro subdivisiones</vt:lpstr>
      <vt:lpstr>Autonomía del paciente:</vt:lpstr>
      <vt:lpstr>Deber de saber</vt:lpstr>
      <vt:lpstr>Derechos del paciente</vt:lpstr>
      <vt:lpstr>Lex artis</vt:lpstr>
      <vt:lpstr>Acto médico</vt:lpstr>
      <vt:lpstr>Errores Médicos</vt:lpstr>
      <vt:lpstr>Eventos adversos</vt:lpstr>
      <vt:lpstr>Iatrogenia</vt:lpstr>
      <vt:lpstr>Mal Praxis Médica</vt:lpstr>
      <vt:lpstr>Cuasidelito de Negligencia Médica</vt:lpstr>
      <vt:lpstr>Negligencia</vt:lpstr>
      <vt:lpstr>Imprudencia</vt:lpstr>
      <vt:lpstr>Impericia</vt:lpstr>
      <vt:lpstr>Responsabilidad legal médica:</vt:lpstr>
      <vt:lpstr>Responsabilidad Penal:</vt:lpstr>
      <vt:lpstr>Responsabilidad civil:</vt:lpstr>
      <vt:lpstr>Alfonso Garcia Pinzon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ETICA MEDICA</dc:title>
  <dc:creator>Diana Maria Montoya Correa</dc:creator>
  <cp:lastModifiedBy>Casa Plankton LIGIA ESTHER MACHADO PEREZ</cp:lastModifiedBy>
  <cp:revision>29</cp:revision>
  <dcterms:created xsi:type="dcterms:W3CDTF">2021-08-18T22:48:01Z</dcterms:created>
  <dcterms:modified xsi:type="dcterms:W3CDTF">2022-03-15T16:42:55Z</dcterms:modified>
</cp:coreProperties>
</file>